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  <p:sldMasterId id="2147483726" r:id="rId7"/>
    <p:sldMasterId id="2147483739" r:id="rId8"/>
    <p:sldMasterId id="2147483752" r:id="rId9"/>
    <p:sldMasterId id="2147483765" r:id="rId10"/>
  </p:sldMasterIdLst>
  <p:sldIdLst>
    <p:sldId id="25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</p:sldIdLst>
  <p:sldSz cx="9906000" cy="6858000" type="A4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3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tableStyles" Target="tableStyles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1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19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PlaceHolder 1"/>
          <p:cNvSpPr>
            <a:spLocks noGrp="1"/>
          </p:cNvSpPr>
          <p:nvPr>
            <p:ph type="subTitle"/>
          </p:nvPr>
        </p:nvSpPr>
        <p:spPr>
          <a:xfrm>
            <a:off x="495000" y="221040"/>
            <a:ext cx="8914680" cy="5795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24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25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2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29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3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2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3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3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6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3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9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0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1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4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4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5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6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7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8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52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5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5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PlaceHolder 1"/>
          <p:cNvSpPr>
            <a:spLocks noGrp="1"/>
          </p:cNvSpPr>
          <p:nvPr>
            <p:ph type="subTitle"/>
          </p:nvPr>
        </p:nvSpPr>
        <p:spPr>
          <a:xfrm>
            <a:off x="495000" y="221040"/>
            <a:ext cx="8914680" cy="5795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6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2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3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6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6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7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6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0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1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7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4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7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8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9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8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82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83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84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85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86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95000" y="221040"/>
            <a:ext cx="8914680" cy="5795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495000" y="221040"/>
            <a:ext cx="8914680" cy="5795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subTitle"/>
          </p:nvPr>
        </p:nvSpPr>
        <p:spPr>
          <a:xfrm>
            <a:off x="495000" y="221040"/>
            <a:ext cx="8914680" cy="5795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7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52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53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54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subTitle"/>
          </p:nvPr>
        </p:nvSpPr>
        <p:spPr>
          <a:xfrm>
            <a:off x="495000" y="221040"/>
            <a:ext cx="8914680" cy="5795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3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7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4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5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95000" y="221040"/>
            <a:ext cx="8914680" cy="5795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90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91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92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subTitle"/>
          </p:nvPr>
        </p:nvSpPr>
        <p:spPr>
          <a:xfrm>
            <a:off x="495000" y="221040"/>
            <a:ext cx="8914680" cy="5795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09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2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3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7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0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3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4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5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8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9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30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31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32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36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4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subTitle"/>
          </p:nvPr>
        </p:nvSpPr>
        <p:spPr>
          <a:xfrm>
            <a:off x="495000" y="221040"/>
            <a:ext cx="8914680" cy="5795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46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47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0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1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5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4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5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5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8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6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6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62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63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6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66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67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68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69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70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6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8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PlaceHolder 1"/>
          <p:cNvSpPr>
            <a:spLocks noGrp="1"/>
          </p:cNvSpPr>
          <p:nvPr>
            <p:ph type="subTitle"/>
          </p:nvPr>
        </p:nvSpPr>
        <p:spPr>
          <a:xfrm>
            <a:off x="495000" y="221040"/>
            <a:ext cx="8914680" cy="5795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8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6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7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8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0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1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9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4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5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9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8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0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2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3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0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6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7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8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9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10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14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1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5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49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49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49880" cy="189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49880" cy="189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49880" cy="189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  <p:sp>
        <p:nvSpPr>
          <p:cNvPr id="195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49880" cy="189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  <p:sp>
        <p:nvSpPr>
          <p:cNvPr id="196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4680" cy="124992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27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49880" cy="189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  <p:sp>
        <p:nvSpPr>
          <p:cNvPr id="273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49880" cy="189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  <p:sp>
        <p:nvSpPr>
          <p:cNvPr id="274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4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laceHolder 1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1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7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9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7" name="Рисунок 3"/>
          <p:cNvPicPr/>
          <p:nvPr/>
        </p:nvPicPr>
        <p:blipFill>
          <a:blip r:embed="rId3"/>
          <a:stretch/>
        </p:blipFill>
        <p:spPr>
          <a:xfrm>
            <a:off x="4572000" y="541440"/>
            <a:ext cx="753480" cy="991440"/>
          </a:xfrm>
          <a:prstGeom prst="rect">
            <a:avLst/>
          </a:prstGeom>
          <a:ln>
            <a:noFill/>
          </a:ln>
        </p:spPr>
      </p:pic>
      <p:sp>
        <p:nvSpPr>
          <p:cNvPr id="388" name="CustomShape 1"/>
          <p:cNvSpPr/>
          <p:nvPr/>
        </p:nvSpPr>
        <p:spPr>
          <a:xfrm>
            <a:off x="360" y="1659960"/>
            <a:ext cx="9897480" cy="456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100" b="0" strike="noStrike" spc="233">
                <a:solidFill>
                  <a:srgbClr val="FFFFFF"/>
                </a:solidFill>
                <a:latin typeface="Times New Roman"/>
                <a:ea typeface="DejaVu Sans"/>
              </a:rPr>
              <a:t>ДЕПАРТАМЕНТ ТРУДА И СОЦИАЛЬНОЙ ЗАЩИТЫ НАСЕЛЕНИЯ ГОРОДА СЕВАСТОПОЛЯ</a:t>
            </a: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100" b="0" strike="noStrike" spc="233">
                <a:solidFill>
                  <a:srgbClr val="FFFFFF"/>
                </a:solidFill>
                <a:latin typeface="TT Firs Medium"/>
                <a:ea typeface="DejaVu Sans"/>
              </a:rPr>
              <a:t> </a:t>
            </a: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100" b="0" strike="noStrike" spc="233">
                <a:solidFill>
                  <a:srgbClr val="FFFFFF"/>
                </a:solidFill>
                <a:latin typeface="Times New Roman"/>
                <a:ea typeface="DejaVu Sans"/>
              </a:rPr>
              <a:t>СЕВАСТОПОЛЬ</a:t>
            </a: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100" b="0" strike="noStrike" spc="233">
                <a:solidFill>
                  <a:srgbClr val="FFFFFF"/>
                </a:solidFill>
                <a:latin typeface="Times New Roman"/>
                <a:ea typeface="DejaVu Sans"/>
              </a:rPr>
              <a:t>2020 ГОД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389" name="Picture 2"/>
          <p:cNvPicPr/>
          <p:nvPr/>
        </p:nvPicPr>
        <p:blipFill>
          <a:blip r:embed="rId4"/>
          <a:stretch/>
        </p:blipFill>
        <p:spPr>
          <a:xfrm>
            <a:off x="2063160" y="2495880"/>
            <a:ext cx="5528520" cy="3319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CustomShape 1"/>
          <p:cNvSpPr/>
          <p:nvPr/>
        </p:nvSpPr>
        <p:spPr>
          <a:xfrm>
            <a:off x="360" y="1659960"/>
            <a:ext cx="9717120" cy="4673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100" b="0" strike="noStrike" spc="233">
                <a:solidFill>
                  <a:srgbClr val="FFFFFF"/>
                </a:solidFill>
                <a:latin typeface="TT Firs Medium"/>
                <a:ea typeface="DejaVu Sans"/>
              </a:rPr>
              <a:t> </a:t>
            </a: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</p:txBody>
      </p:sp>
      <p:pic>
        <p:nvPicPr>
          <p:cNvPr id="444" name="Рисунок 1"/>
          <p:cNvPicPr/>
          <p:nvPr/>
        </p:nvPicPr>
        <p:blipFill>
          <a:blip r:embed="rId3"/>
          <a:stretch/>
        </p:blipFill>
        <p:spPr>
          <a:xfrm>
            <a:off x="283320" y="91440"/>
            <a:ext cx="484920" cy="639360"/>
          </a:xfrm>
          <a:prstGeom prst="rect">
            <a:avLst/>
          </a:prstGeom>
          <a:ln>
            <a:noFill/>
          </a:ln>
        </p:spPr>
      </p:pic>
      <p:sp>
        <p:nvSpPr>
          <p:cNvPr id="445" name="CustomShape 2"/>
          <p:cNvSpPr/>
          <p:nvPr/>
        </p:nvSpPr>
        <p:spPr>
          <a:xfrm>
            <a:off x="824760" y="106200"/>
            <a:ext cx="6439320" cy="53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Департамент труда и социальной защиты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населения города Севастополя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446" name="CustomShape 3"/>
          <p:cNvSpPr/>
          <p:nvPr/>
        </p:nvSpPr>
        <p:spPr>
          <a:xfrm>
            <a:off x="938520" y="690480"/>
            <a:ext cx="8411400" cy="78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72BF44"/>
                </a:solidFill>
                <a:latin typeface="Times New Roman"/>
                <a:ea typeface="DejaVu Sans"/>
              </a:rPr>
              <a:t>Персональная ответственность за несоблюдение обязательных требований, ограничений и запретов:</a:t>
            </a: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Arial"/>
            </a:endParaRPr>
          </a:p>
        </p:txBody>
      </p:sp>
      <p:sp>
        <p:nvSpPr>
          <p:cNvPr id="447" name="CustomShape 4"/>
          <p:cNvSpPr/>
          <p:nvPr/>
        </p:nvSpPr>
        <p:spPr>
          <a:xfrm>
            <a:off x="72000" y="1051920"/>
            <a:ext cx="9645120" cy="4129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just">
              <a:lnSpc>
                <a:spcPct val="100000"/>
              </a:lnSpc>
            </a:pPr>
            <a:r>
              <a:rPr lang="ru-RU" sz="22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	</a:t>
            </a: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2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	</a:t>
            </a: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 	                                                                       </a:t>
            </a:r>
            <a:endParaRPr lang="ru-RU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                                                                                                    </a:t>
            </a:r>
            <a:endParaRPr lang="ru-RU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                                                                                          </a:t>
            </a:r>
            <a:endParaRPr lang="ru-RU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                                                                           </a:t>
            </a:r>
            <a:endParaRPr lang="ru-RU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                                                    </a:t>
            </a:r>
            <a:r>
              <a:rPr lang="ru-RU" sz="16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448" name="CustomShape 5"/>
          <p:cNvSpPr/>
          <p:nvPr/>
        </p:nvSpPr>
        <p:spPr>
          <a:xfrm>
            <a:off x="144000" y="1944000"/>
            <a:ext cx="9930960" cy="148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449" name="CustomShape 6"/>
          <p:cNvSpPr/>
          <p:nvPr/>
        </p:nvSpPr>
        <p:spPr>
          <a:xfrm>
            <a:off x="216000" y="3528000"/>
            <a:ext cx="2517120" cy="12931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Уголовная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ответственность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450" name="CustomShape 7"/>
          <p:cNvSpPr/>
          <p:nvPr/>
        </p:nvSpPr>
        <p:spPr>
          <a:xfrm>
            <a:off x="7272000" y="3433320"/>
            <a:ext cx="2590920" cy="124380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Административная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ответственность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451" name="CustomShape 8"/>
          <p:cNvSpPr/>
          <p:nvPr/>
        </p:nvSpPr>
        <p:spPr>
          <a:xfrm>
            <a:off x="2377800" y="4464000"/>
            <a:ext cx="2517120" cy="12931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Дисциплинарная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ответственность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452" name="CustomShape 9"/>
          <p:cNvSpPr/>
          <p:nvPr/>
        </p:nvSpPr>
        <p:spPr>
          <a:xfrm>
            <a:off x="5112000" y="4464000"/>
            <a:ext cx="2878560" cy="13651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Гражданско-правовая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ответственность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453" name="CustomShape 10"/>
          <p:cNvSpPr/>
          <p:nvPr/>
        </p:nvSpPr>
        <p:spPr>
          <a:xfrm>
            <a:off x="140760" y="1659960"/>
            <a:ext cx="9576360" cy="84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800" b="1" u="sng" strike="noStrike" spc="-1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	Персональная ответственность</a:t>
            </a:r>
            <a:r>
              <a:rPr lang="ru-RU" sz="18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 — индивидуальная ответственность должностного лица за осуществление действий (бездействие) и принятие соответствующих решений (уклонение от их принятия) в рамках предоставленных ему полномочий.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454" name="CustomShape 11"/>
          <p:cNvSpPr/>
          <p:nvPr/>
        </p:nvSpPr>
        <p:spPr>
          <a:xfrm>
            <a:off x="2088000" y="2540160"/>
            <a:ext cx="6046560" cy="48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800" b="1" strike="noStrike" spc="-1">
                <a:solidFill>
                  <a:srgbClr val="72BF44"/>
                </a:solidFill>
                <a:latin typeface="Times New Roman"/>
                <a:ea typeface="DejaVu Sans"/>
              </a:rPr>
              <a:t>Коррупционное  правонарушение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455" name="CustomShape 12"/>
          <p:cNvSpPr/>
          <p:nvPr/>
        </p:nvSpPr>
        <p:spPr>
          <a:xfrm rot="488400">
            <a:off x="3870360" y="3315960"/>
            <a:ext cx="140400" cy="784800"/>
          </a:xfrm>
          <a:custGeom>
            <a:avLst/>
            <a:gdLst/>
            <a:ahLst/>
            <a:cxnLst/>
            <a:rect l="l" t="t" r="r" b="b"/>
            <a:pathLst>
              <a:path w="412" h="2201">
                <a:moveTo>
                  <a:pt x="191" y="0"/>
                </a:moveTo>
                <a:lnTo>
                  <a:pt x="191" y="1628"/>
                </a:lnTo>
                <a:lnTo>
                  <a:pt x="0" y="1628"/>
                </a:lnTo>
                <a:lnTo>
                  <a:pt x="206" y="2200"/>
                </a:lnTo>
                <a:lnTo>
                  <a:pt x="411" y="1629"/>
                </a:lnTo>
                <a:lnTo>
                  <a:pt x="219" y="1628"/>
                </a:lnTo>
                <a:lnTo>
                  <a:pt x="219" y="0"/>
                </a:lnTo>
                <a:lnTo>
                  <a:pt x="191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6" name="CustomShape 13"/>
          <p:cNvSpPr/>
          <p:nvPr/>
        </p:nvSpPr>
        <p:spPr>
          <a:xfrm rot="18671400">
            <a:off x="6940440" y="3041640"/>
            <a:ext cx="140400" cy="784800"/>
          </a:xfrm>
          <a:custGeom>
            <a:avLst/>
            <a:gdLst/>
            <a:ahLst/>
            <a:cxnLst/>
            <a:rect l="l" t="t" r="r" b="b"/>
            <a:pathLst>
              <a:path w="412" h="2201">
                <a:moveTo>
                  <a:pt x="191" y="0"/>
                </a:moveTo>
                <a:lnTo>
                  <a:pt x="191" y="1628"/>
                </a:lnTo>
                <a:lnTo>
                  <a:pt x="0" y="1628"/>
                </a:lnTo>
                <a:lnTo>
                  <a:pt x="206" y="2200"/>
                </a:lnTo>
                <a:lnTo>
                  <a:pt x="411" y="1629"/>
                </a:lnTo>
                <a:lnTo>
                  <a:pt x="219" y="1628"/>
                </a:lnTo>
                <a:lnTo>
                  <a:pt x="219" y="0"/>
                </a:lnTo>
                <a:lnTo>
                  <a:pt x="191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7" name="CustomShape 14"/>
          <p:cNvSpPr/>
          <p:nvPr/>
        </p:nvSpPr>
        <p:spPr>
          <a:xfrm rot="20758200">
            <a:off x="5779080" y="3309840"/>
            <a:ext cx="140400" cy="784800"/>
          </a:xfrm>
          <a:custGeom>
            <a:avLst/>
            <a:gdLst/>
            <a:ahLst/>
            <a:cxnLst/>
            <a:rect l="l" t="t" r="r" b="b"/>
            <a:pathLst>
              <a:path w="412" h="2201">
                <a:moveTo>
                  <a:pt x="191" y="0"/>
                </a:moveTo>
                <a:lnTo>
                  <a:pt x="191" y="1628"/>
                </a:lnTo>
                <a:lnTo>
                  <a:pt x="0" y="1628"/>
                </a:lnTo>
                <a:lnTo>
                  <a:pt x="206" y="2200"/>
                </a:lnTo>
                <a:lnTo>
                  <a:pt x="411" y="1629"/>
                </a:lnTo>
                <a:lnTo>
                  <a:pt x="219" y="1628"/>
                </a:lnTo>
                <a:lnTo>
                  <a:pt x="219" y="0"/>
                </a:lnTo>
                <a:lnTo>
                  <a:pt x="191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8" name="CustomShape 15"/>
          <p:cNvSpPr/>
          <p:nvPr/>
        </p:nvSpPr>
        <p:spPr>
          <a:xfrm rot="2770200">
            <a:off x="2883600" y="3056400"/>
            <a:ext cx="140400" cy="784800"/>
          </a:xfrm>
          <a:custGeom>
            <a:avLst/>
            <a:gdLst/>
            <a:ahLst/>
            <a:cxnLst/>
            <a:rect l="l" t="t" r="r" b="b"/>
            <a:pathLst>
              <a:path w="412" h="2201">
                <a:moveTo>
                  <a:pt x="191" y="0"/>
                </a:moveTo>
                <a:lnTo>
                  <a:pt x="191" y="1628"/>
                </a:lnTo>
                <a:lnTo>
                  <a:pt x="0" y="1628"/>
                </a:lnTo>
                <a:lnTo>
                  <a:pt x="206" y="2200"/>
                </a:lnTo>
                <a:lnTo>
                  <a:pt x="411" y="1629"/>
                </a:lnTo>
                <a:lnTo>
                  <a:pt x="219" y="1628"/>
                </a:lnTo>
                <a:lnTo>
                  <a:pt x="219" y="0"/>
                </a:lnTo>
                <a:lnTo>
                  <a:pt x="191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CustomShape 1"/>
          <p:cNvSpPr/>
          <p:nvPr/>
        </p:nvSpPr>
        <p:spPr>
          <a:xfrm>
            <a:off x="360" y="1659960"/>
            <a:ext cx="9897480" cy="456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100" b="0" strike="noStrike" spc="233">
                <a:solidFill>
                  <a:srgbClr val="FFFFFF"/>
                </a:solidFill>
                <a:latin typeface="TT Firs Medium"/>
                <a:ea typeface="DejaVu Sans"/>
              </a:rPr>
              <a:t> </a:t>
            </a: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</p:txBody>
      </p:sp>
      <p:pic>
        <p:nvPicPr>
          <p:cNvPr id="460" name="Рисунок 1"/>
          <p:cNvPicPr/>
          <p:nvPr/>
        </p:nvPicPr>
        <p:blipFill>
          <a:blip r:embed="rId3"/>
          <a:stretch/>
        </p:blipFill>
        <p:spPr>
          <a:xfrm>
            <a:off x="283320" y="91440"/>
            <a:ext cx="484920" cy="639360"/>
          </a:xfrm>
          <a:prstGeom prst="rect">
            <a:avLst/>
          </a:prstGeom>
          <a:ln>
            <a:noFill/>
          </a:ln>
        </p:spPr>
      </p:pic>
      <p:sp>
        <p:nvSpPr>
          <p:cNvPr id="461" name="CustomShape 2"/>
          <p:cNvSpPr/>
          <p:nvPr/>
        </p:nvSpPr>
        <p:spPr>
          <a:xfrm>
            <a:off x="824760" y="106200"/>
            <a:ext cx="6439320" cy="53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Департамент труда и социальной защиты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населения города Севастополя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462" name="CustomShape 3"/>
          <p:cNvSpPr/>
          <p:nvPr/>
        </p:nvSpPr>
        <p:spPr>
          <a:xfrm>
            <a:off x="775440" y="72000"/>
            <a:ext cx="8744040" cy="237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72BF44"/>
                </a:solidFill>
                <a:latin typeface="Times New Roman"/>
                <a:ea typeface="DejaVu Sans"/>
              </a:rPr>
              <a:t>Дисциплинарная ответственность за невыполнение  требований законодательства  о противодействии коррупции: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463" name="CustomShape 4"/>
          <p:cNvSpPr/>
          <p:nvPr/>
        </p:nvSpPr>
        <p:spPr>
          <a:xfrm>
            <a:off x="360000" y="543600"/>
            <a:ext cx="9424800" cy="398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just">
              <a:lnSpc>
                <a:spcPct val="100000"/>
              </a:lnSpc>
            </a:pPr>
            <a:r>
              <a:rPr lang="ru-RU" sz="22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	</a:t>
            </a: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2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	</a:t>
            </a: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	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	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r>
              <a:rPr lang="ru-RU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    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  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2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2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    замечание  </a:t>
            </a:r>
            <a:r>
              <a:rPr lang="ru-RU" sz="20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</a:t>
            </a:r>
            <a:r>
              <a:rPr lang="ru-RU" sz="18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                </a:t>
            </a:r>
            <a:r>
              <a:rPr lang="ru-RU" sz="20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r>
              <a:rPr lang="ru-RU" sz="22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выговор</a:t>
            </a:r>
            <a:r>
              <a:rPr lang="ru-RU" sz="20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</a:t>
            </a:r>
            <a:r>
              <a:rPr lang="ru-RU" sz="18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     </a:t>
            </a:r>
            <a:r>
              <a:rPr lang="ru-RU" sz="18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увольнение по соответствующим</a:t>
            </a: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                                                                                            основаниям (пункты 5,6,9 или 10 </a:t>
            </a: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                                                                                   части первой ст. 81 ТК РФ, пунктом 1                                                                                                     ст.336, ст. 348.11, пунктом 7, 7.1. </a:t>
            </a: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                                                                                                  части первой ст.81 ТК РФ)</a:t>
            </a: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	</a:t>
            </a:r>
            <a:r>
              <a:rPr lang="ru-RU" sz="18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Дисциплинарное взыскание за несоблюдение ограничений  и запретов, неисполнение обязанностей, установленных законодательством Российской Федерации о противодействии коррупции, </a:t>
            </a:r>
            <a:r>
              <a:rPr lang="ru-RU" sz="1800" b="1" u="sng" strike="noStrike" spc="-1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не может быть применено позднее трех лет со дня совершения проступка</a:t>
            </a:r>
            <a:r>
              <a:rPr lang="ru-RU" sz="18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. В указанные сроки не включается время производства по уголовному делу (ст. 193 ТК РФ). 		Порядок применения дисциплинарного взыскания, порядок снятия дисциплинарного взыскания определен ст.192,193,194 ТК РФ. </a:t>
            </a: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2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                                                    </a:t>
            </a:r>
            <a:r>
              <a:rPr lang="ru-RU" sz="22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464" name="CustomShape 5"/>
          <p:cNvSpPr/>
          <p:nvPr/>
        </p:nvSpPr>
        <p:spPr>
          <a:xfrm>
            <a:off x="285840" y="1960560"/>
            <a:ext cx="9930960" cy="148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465" name="CustomShape 6"/>
          <p:cNvSpPr/>
          <p:nvPr/>
        </p:nvSpPr>
        <p:spPr>
          <a:xfrm rot="2099400">
            <a:off x="2163960" y="1627920"/>
            <a:ext cx="140400" cy="784800"/>
          </a:xfrm>
          <a:custGeom>
            <a:avLst/>
            <a:gdLst/>
            <a:ahLst/>
            <a:cxnLst/>
            <a:rect l="l" t="t" r="r" b="b"/>
            <a:pathLst>
              <a:path w="412" h="2201">
                <a:moveTo>
                  <a:pt x="191" y="0"/>
                </a:moveTo>
                <a:lnTo>
                  <a:pt x="191" y="1628"/>
                </a:lnTo>
                <a:lnTo>
                  <a:pt x="0" y="1628"/>
                </a:lnTo>
                <a:lnTo>
                  <a:pt x="206" y="2200"/>
                </a:lnTo>
                <a:lnTo>
                  <a:pt x="411" y="1629"/>
                </a:lnTo>
                <a:lnTo>
                  <a:pt x="219" y="1628"/>
                </a:lnTo>
                <a:lnTo>
                  <a:pt x="219" y="0"/>
                </a:lnTo>
                <a:lnTo>
                  <a:pt x="191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6" name="CustomShape 7"/>
          <p:cNvSpPr/>
          <p:nvPr/>
        </p:nvSpPr>
        <p:spPr>
          <a:xfrm>
            <a:off x="4752000" y="1659960"/>
            <a:ext cx="140400" cy="641520"/>
          </a:xfrm>
          <a:custGeom>
            <a:avLst/>
            <a:gdLst/>
            <a:ahLst/>
            <a:cxnLst/>
            <a:rect l="l" t="t" r="r" b="b"/>
            <a:pathLst>
              <a:path w="412" h="2402">
                <a:moveTo>
                  <a:pt x="191" y="0"/>
                </a:moveTo>
                <a:lnTo>
                  <a:pt x="191" y="1777"/>
                </a:lnTo>
                <a:lnTo>
                  <a:pt x="0" y="1777"/>
                </a:lnTo>
                <a:lnTo>
                  <a:pt x="205" y="2401"/>
                </a:lnTo>
                <a:lnTo>
                  <a:pt x="411" y="1777"/>
                </a:lnTo>
                <a:lnTo>
                  <a:pt x="219" y="1777"/>
                </a:lnTo>
                <a:lnTo>
                  <a:pt x="219" y="0"/>
                </a:lnTo>
                <a:lnTo>
                  <a:pt x="191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7" name="CustomShape 8"/>
          <p:cNvSpPr/>
          <p:nvPr/>
        </p:nvSpPr>
        <p:spPr>
          <a:xfrm rot="19742400">
            <a:off x="7318440" y="1564560"/>
            <a:ext cx="140400" cy="784800"/>
          </a:xfrm>
          <a:custGeom>
            <a:avLst/>
            <a:gdLst/>
            <a:ahLst/>
            <a:cxnLst/>
            <a:rect l="l" t="t" r="r" b="b"/>
            <a:pathLst>
              <a:path w="412" h="2202">
                <a:moveTo>
                  <a:pt x="189" y="0"/>
                </a:moveTo>
                <a:lnTo>
                  <a:pt x="191" y="1629"/>
                </a:lnTo>
                <a:lnTo>
                  <a:pt x="0" y="1629"/>
                </a:lnTo>
                <a:lnTo>
                  <a:pt x="205" y="2201"/>
                </a:lnTo>
                <a:lnTo>
                  <a:pt x="411" y="1629"/>
                </a:lnTo>
                <a:lnTo>
                  <a:pt x="219" y="1629"/>
                </a:lnTo>
                <a:lnTo>
                  <a:pt x="217" y="1"/>
                </a:lnTo>
                <a:lnTo>
                  <a:pt x="189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CustomShape 1"/>
          <p:cNvSpPr/>
          <p:nvPr/>
        </p:nvSpPr>
        <p:spPr>
          <a:xfrm>
            <a:off x="360" y="1659960"/>
            <a:ext cx="9897480" cy="456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100" b="0" strike="noStrike" spc="233">
                <a:solidFill>
                  <a:srgbClr val="FFFFFF"/>
                </a:solidFill>
                <a:latin typeface="TT Firs Medium"/>
                <a:ea typeface="DejaVu Sans"/>
              </a:rPr>
              <a:t> </a:t>
            </a: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</p:txBody>
      </p:sp>
      <p:pic>
        <p:nvPicPr>
          <p:cNvPr id="469" name="Рисунок 1"/>
          <p:cNvPicPr/>
          <p:nvPr/>
        </p:nvPicPr>
        <p:blipFill>
          <a:blip r:embed="rId3"/>
          <a:stretch/>
        </p:blipFill>
        <p:spPr>
          <a:xfrm>
            <a:off x="283320" y="91440"/>
            <a:ext cx="484920" cy="639360"/>
          </a:xfrm>
          <a:prstGeom prst="rect">
            <a:avLst/>
          </a:prstGeom>
          <a:ln>
            <a:noFill/>
          </a:ln>
        </p:spPr>
      </p:pic>
      <p:sp>
        <p:nvSpPr>
          <p:cNvPr id="470" name="CustomShape 2"/>
          <p:cNvSpPr/>
          <p:nvPr/>
        </p:nvSpPr>
        <p:spPr>
          <a:xfrm>
            <a:off x="824760" y="106200"/>
            <a:ext cx="6439320" cy="53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Департамент труда и социальной защиты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населения города Севастополя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471" name="CustomShape 3"/>
          <p:cNvSpPr/>
          <p:nvPr/>
        </p:nvSpPr>
        <p:spPr>
          <a:xfrm>
            <a:off x="775440" y="72000"/>
            <a:ext cx="8744040" cy="237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472" name="CustomShape 4"/>
          <p:cNvSpPr/>
          <p:nvPr/>
        </p:nvSpPr>
        <p:spPr>
          <a:xfrm>
            <a:off x="648000" y="543600"/>
            <a:ext cx="2661120" cy="478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just">
              <a:lnSpc>
                <a:spcPct val="100000"/>
              </a:lnSpc>
            </a:pPr>
            <a:r>
              <a:rPr lang="ru-RU" sz="22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	</a:t>
            </a: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2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	</a:t>
            </a: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	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	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r>
              <a:rPr lang="ru-RU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    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  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2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</a:t>
            </a:r>
            <a:r>
              <a:rPr lang="ru-RU" sz="18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                </a:t>
            </a:r>
            <a:r>
              <a:rPr lang="ru-RU" sz="20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2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                                                    </a:t>
            </a:r>
            <a:r>
              <a:rPr lang="ru-RU" sz="22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473" name="CustomShape 5"/>
          <p:cNvSpPr/>
          <p:nvPr/>
        </p:nvSpPr>
        <p:spPr>
          <a:xfrm>
            <a:off x="285840" y="1960560"/>
            <a:ext cx="9930960" cy="148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474" name="CustomShape 6"/>
          <p:cNvSpPr/>
          <p:nvPr/>
        </p:nvSpPr>
        <p:spPr>
          <a:xfrm>
            <a:off x="288000" y="1296000"/>
            <a:ext cx="3309840" cy="1797480"/>
          </a:xfrm>
          <a:prstGeom prst="ellipse">
            <a:avLst/>
          </a:prstGeom>
          <a:solidFill>
            <a:srgbClr val="729FCF"/>
          </a:solidFill>
          <a:ln>
            <a:solidFill>
              <a:srgbClr val="729FC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Непринятие работником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мер по предотвращению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или урегулированию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конфликта  интересов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5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(п.7.1,ч. 1 ст.81 ТК РФ)</a:t>
            </a:r>
            <a:endParaRPr lang="ru-RU" sz="1500" b="0" strike="noStrike" spc="-1">
              <a:latin typeface="Arial"/>
            </a:endParaRPr>
          </a:p>
        </p:txBody>
      </p:sp>
      <p:sp>
        <p:nvSpPr>
          <p:cNvPr id="475" name="CustomShape 7"/>
          <p:cNvSpPr/>
          <p:nvPr/>
        </p:nvSpPr>
        <p:spPr>
          <a:xfrm>
            <a:off x="2952000" y="2736000"/>
            <a:ext cx="3022200" cy="151020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Не уведомление о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личной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заинтересованности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476" name="CustomShape 8"/>
          <p:cNvSpPr/>
          <p:nvPr/>
        </p:nvSpPr>
        <p:spPr>
          <a:xfrm>
            <a:off x="6048000" y="2088000"/>
            <a:ext cx="3742200" cy="222984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Непредставление или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представление неполных или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недостоверных сведений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о доходах, расходах,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об имуществе и обязательствах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имущественного характера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5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(п.7.1,ч. 1 ст.81 ТК РФ)</a:t>
            </a: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477" name="CustomShape 9"/>
          <p:cNvSpPr/>
          <p:nvPr/>
        </p:nvSpPr>
        <p:spPr>
          <a:xfrm>
            <a:off x="216000" y="4248000"/>
            <a:ext cx="5470200" cy="23014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Однократного грубого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нарушения работником трудовых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обязанностей, выразившегося в разглашаемой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охраняемой законом тайны (государственной,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коммерческой, иной), в том числе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разглашение персональных данных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другого работника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5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(п.п. «в» п.6. ч.1 ст. 81 ТК РФ)</a:t>
            </a:r>
            <a:endParaRPr lang="ru-RU" sz="1500" b="0" strike="noStrike" spc="-1">
              <a:latin typeface="Arial"/>
            </a:endParaRPr>
          </a:p>
        </p:txBody>
      </p:sp>
      <p:sp>
        <p:nvSpPr>
          <p:cNvPr id="478" name="CustomShape 10"/>
          <p:cNvSpPr/>
          <p:nvPr/>
        </p:nvSpPr>
        <p:spPr>
          <a:xfrm>
            <a:off x="5760720" y="4464000"/>
            <a:ext cx="4029480" cy="20854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Совершение виновных действий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работником, непосредственно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обслуживающим денежные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или товарные ценности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(п.7 ч.1 ст.81 ТК РФ)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479" name="CustomShape 11"/>
          <p:cNvSpPr/>
          <p:nvPr/>
        </p:nvSpPr>
        <p:spPr>
          <a:xfrm>
            <a:off x="3954600" y="288000"/>
            <a:ext cx="3674880" cy="21628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Однократного грубого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нарушения руководителем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организации,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его заместителями своих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трудовых обязанностей,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(п.10  ч.1 ст. 81 ТК РФ)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CustomShape 1"/>
          <p:cNvSpPr/>
          <p:nvPr/>
        </p:nvSpPr>
        <p:spPr>
          <a:xfrm>
            <a:off x="360" y="1659960"/>
            <a:ext cx="9897480" cy="456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100" b="0" strike="noStrike" spc="233">
                <a:solidFill>
                  <a:srgbClr val="FFFFFF"/>
                </a:solidFill>
                <a:latin typeface="TT Firs Medium"/>
                <a:ea typeface="DejaVu Sans"/>
              </a:rPr>
              <a:t> </a:t>
            </a: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</p:txBody>
      </p:sp>
      <p:pic>
        <p:nvPicPr>
          <p:cNvPr id="481" name="Рисунок 1"/>
          <p:cNvPicPr/>
          <p:nvPr/>
        </p:nvPicPr>
        <p:blipFill>
          <a:blip r:embed="rId3"/>
          <a:stretch/>
        </p:blipFill>
        <p:spPr>
          <a:xfrm>
            <a:off x="283320" y="91440"/>
            <a:ext cx="484920" cy="639360"/>
          </a:xfrm>
          <a:prstGeom prst="rect">
            <a:avLst/>
          </a:prstGeom>
          <a:ln>
            <a:noFill/>
          </a:ln>
        </p:spPr>
      </p:pic>
      <p:sp>
        <p:nvSpPr>
          <p:cNvPr id="482" name="CustomShape 2"/>
          <p:cNvSpPr/>
          <p:nvPr/>
        </p:nvSpPr>
        <p:spPr>
          <a:xfrm>
            <a:off x="824760" y="106200"/>
            <a:ext cx="6439320" cy="53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Департамент труда и социальной защиты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населения города Севастополя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483" name="CustomShape 3"/>
          <p:cNvSpPr/>
          <p:nvPr/>
        </p:nvSpPr>
        <p:spPr>
          <a:xfrm>
            <a:off x="868680" y="144000"/>
            <a:ext cx="8411400" cy="237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72BF44"/>
                </a:solidFill>
                <a:latin typeface="Times New Roman"/>
                <a:ea typeface="DejaVu Sans"/>
              </a:rPr>
              <a:t>Уголовная ответственность за невыполнение  требований законодательства  о противодействии </a:t>
            </a: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72BF44"/>
                </a:solidFill>
                <a:latin typeface="Times New Roman"/>
                <a:ea typeface="DejaVu Sans"/>
              </a:rPr>
              <a:t>коррупции: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484" name="CustomShape 4"/>
          <p:cNvSpPr/>
          <p:nvPr/>
        </p:nvSpPr>
        <p:spPr>
          <a:xfrm>
            <a:off x="519840" y="2129760"/>
            <a:ext cx="8907120" cy="398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just">
              <a:lnSpc>
                <a:spcPct val="100000"/>
              </a:lnSpc>
            </a:pPr>
            <a:r>
              <a:rPr lang="ru-RU" sz="22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	</a:t>
            </a: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2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	</a:t>
            </a:r>
            <a:r>
              <a:rPr lang="ru-RU" sz="2000" b="1" u="sng" strike="noStrike" spc="-1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Взятка</a:t>
            </a:r>
            <a:r>
              <a:rPr lang="ru-RU" sz="2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 — получение должностным лицом, иностранным должностным лицом либо должностным лицом публичной международной организации </a:t>
            </a:r>
            <a:r>
              <a:rPr lang="ru-RU" sz="2000" b="1" u="sng" strike="noStrike" spc="-1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лично или через посредника</a:t>
            </a:r>
            <a:r>
              <a:rPr lang="ru-RU" sz="2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 денег, ценных бумаг, иного имущества либо в виде незаконных оказания ему услуг имущественного характера, предоставления иных имущественных прав за совершение действий (бездействие) в пользу взяткодателя или представляемых им лиц, если такие действия (бездействие) входят в служебные полномочия должностного лица либо если оно в силу должностного положения может способствовать таким действиям (бездействию), а равно за общее покровительство или попустительство по службе.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2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                                                    </a:t>
            </a:r>
            <a:r>
              <a:rPr lang="ru-RU" sz="22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r>
              <a:rPr lang="ru-RU" sz="20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Уголовный кодекс Российской Федерации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                                                       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485" name="CustomShape 5"/>
          <p:cNvSpPr/>
          <p:nvPr/>
        </p:nvSpPr>
        <p:spPr>
          <a:xfrm>
            <a:off x="144000" y="1944000"/>
            <a:ext cx="9930960" cy="148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CustomShape 1"/>
          <p:cNvSpPr/>
          <p:nvPr/>
        </p:nvSpPr>
        <p:spPr>
          <a:xfrm>
            <a:off x="360" y="1659960"/>
            <a:ext cx="9897480" cy="456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100" b="0" strike="noStrike" spc="233">
                <a:solidFill>
                  <a:srgbClr val="FFFFFF"/>
                </a:solidFill>
                <a:latin typeface="TT Firs Medium"/>
                <a:ea typeface="DejaVu Sans"/>
              </a:rPr>
              <a:t> </a:t>
            </a: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</p:txBody>
      </p:sp>
      <p:sp>
        <p:nvSpPr>
          <p:cNvPr id="487" name="CustomShape 2"/>
          <p:cNvSpPr/>
          <p:nvPr/>
        </p:nvSpPr>
        <p:spPr>
          <a:xfrm>
            <a:off x="74520" y="1728000"/>
            <a:ext cx="5032440" cy="24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lang="ru-RU" sz="3200" b="1" i="1" strike="noStrike" spc="-1">
                <a:solidFill>
                  <a:srgbClr val="FFFFFF"/>
                </a:solidFill>
                <a:latin typeface="Wingdings"/>
                <a:ea typeface="Wingdings"/>
              </a:rPr>
              <a:t> </a:t>
            </a:r>
            <a:r>
              <a:rPr lang="ru-RU" sz="3200" b="1" i="1" u="sng" strike="noStrike" spc="-1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Предметы</a:t>
            </a:r>
            <a:r>
              <a:rPr lang="ru-RU" sz="32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r>
              <a:rPr lang="ru-RU" sz="32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— деньги, банковские чеки и ценные бумаги, изделия из драгоценных металлов и камней, автомашины, продукты питания, видеотехника, бытовые приборы и другие товары, в том числе недвижимость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488" name="CustomShape 3"/>
          <p:cNvSpPr/>
          <p:nvPr/>
        </p:nvSpPr>
        <p:spPr>
          <a:xfrm>
            <a:off x="824760" y="106200"/>
            <a:ext cx="6439320" cy="53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Департамент труда и социальной защиты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населения города Севастополя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489" name="CustomShape 4"/>
          <p:cNvSpPr/>
          <p:nvPr/>
        </p:nvSpPr>
        <p:spPr>
          <a:xfrm>
            <a:off x="720000" y="870480"/>
            <a:ext cx="8411400" cy="78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72BF44"/>
                </a:solidFill>
                <a:latin typeface="Times New Roman"/>
                <a:ea typeface="DejaVu Sans"/>
              </a:rPr>
              <a:t>Взяткой могут быть:</a:t>
            </a:r>
            <a:endParaRPr lang="ru-RU" sz="3600" b="0" strike="noStrike" spc="-1">
              <a:latin typeface="Arial"/>
            </a:endParaRPr>
          </a:p>
        </p:txBody>
      </p:sp>
      <p:sp>
        <p:nvSpPr>
          <p:cNvPr id="490" name="CustomShape 5"/>
          <p:cNvSpPr/>
          <p:nvPr/>
        </p:nvSpPr>
        <p:spPr>
          <a:xfrm>
            <a:off x="5472000" y="1728000"/>
            <a:ext cx="4342680" cy="24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lang="ru-RU" sz="3200" b="1" i="1" strike="noStrike" spc="-1">
                <a:solidFill>
                  <a:srgbClr val="FFFFFF"/>
                </a:solidFill>
                <a:latin typeface="Wingdings"/>
                <a:ea typeface="Wingdings"/>
              </a:rPr>
              <a:t> </a:t>
            </a:r>
            <a:r>
              <a:rPr lang="ru-RU" sz="3200" b="1" i="1" u="sng" strike="noStrike" spc="-1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Услуги и выгоды</a:t>
            </a:r>
            <a:r>
              <a:rPr lang="ru-RU" sz="3200" b="0" i="1" u="sng" strike="noStrike" spc="-1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 </a:t>
            </a:r>
            <a:r>
              <a:rPr lang="ru-RU" sz="32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— лечение, ремонтные и строительные работы, санаторные и туристические путевки, поездки за границу, оплата развлечений и других расходов безвозмездно или по заниженной стоимости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491" name="CustomShape 6"/>
          <p:cNvSpPr/>
          <p:nvPr/>
        </p:nvSpPr>
        <p:spPr>
          <a:xfrm>
            <a:off x="589320" y="4392360"/>
            <a:ext cx="8907120" cy="208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lang="ru-RU" sz="3200" b="1" i="1" strike="noStrike" spc="-1">
                <a:solidFill>
                  <a:srgbClr val="FFFFFF"/>
                </a:solidFill>
                <a:latin typeface="Wingdings"/>
                <a:ea typeface="Wingdings"/>
              </a:rPr>
              <a:t></a:t>
            </a:r>
            <a:r>
              <a:rPr lang="ru-RU" sz="3200" b="1" i="1" strike="noStrike" spc="-1">
                <a:solidFill>
                  <a:srgbClr val="FFFFFF"/>
                </a:solidFill>
                <a:latin typeface="Times New Roman"/>
                <a:ea typeface="Wingdings"/>
              </a:rPr>
              <a:t>  </a:t>
            </a:r>
            <a:r>
              <a:rPr lang="ru-RU" sz="3200" b="1" i="1" u="sng" strike="noStrike" spc="-1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Завуалированная форма взятки</a:t>
            </a:r>
            <a:r>
              <a:rPr lang="ru-RU" sz="32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- банковская ссуда в долг, оплата товаров, купленных по заниженной цене, покупка товаров по завышенной цене, заключение фиктивных трудовых договоров с выплатой зарплаты взяточнику, его родственникам, друзьям, получение льготного кредита, уменьшение арендной платы, увеличение процентных ставок по кредиту и т.п.</a:t>
            </a:r>
            <a:endParaRPr lang="ru-RU" sz="3200" b="0" strike="noStrike" spc="-1">
              <a:latin typeface="Arial"/>
            </a:endParaRPr>
          </a:p>
        </p:txBody>
      </p:sp>
      <p:pic>
        <p:nvPicPr>
          <p:cNvPr id="492" name="Рисунок 1"/>
          <p:cNvPicPr/>
          <p:nvPr/>
        </p:nvPicPr>
        <p:blipFill>
          <a:blip r:embed="rId3"/>
          <a:stretch/>
        </p:blipFill>
        <p:spPr>
          <a:xfrm>
            <a:off x="283320" y="91800"/>
            <a:ext cx="484920" cy="639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CustomShape 1"/>
          <p:cNvSpPr/>
          <p:nvPr/>
        </p:nvSpPr>
        <p:spPr>
          <a:xfrm>
            <a:off x="360" y="1659960"/>
            <a:ext cx="9897480" cy="456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100" b="0" strike="noStrike" spc="233">
                <a:solidFill>
                  <a:srgbClr val="FFFFFF"/>
                </a:solidFill>
                <a:latin typeface="TT Firs Medium"/>
                <a:ea typeface="DejaVu Sans"/>
              </a:rPr>
              <a:t> </a:t>
            </a: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</p:txBody>
      </p:sp>
      <p:pic>
        <p:nvPicPr>
          <p:cNvPr id="494" name="Рисунок 1"/>
          <p:cNvPicPr/>
          <p:nvPr/>
        </p:nvPicPr>
        <p:blipFill>
          <a:blip r:embed="rId3"/>
          <a:stretch/>
        </p:blipFill>
        <p:spPr>
          <a:xfrm>
            <a:off x="283320" y="91440"/>
            <a:ext cx="484920" cy="639360"/>
          </a:xfrm>
          <a:prstGeom prst="rect">
            <a:avLst/>
          </a:prstGeom>
          <a:ln>
            <a:noFill/>
          </a:ln>
        </p:spPr>
      </p:pic>
      <p:sp>
        <p:nvSpPr>
          <p:cNvPr id="495" name="CustomShape 2"/>
          <p:cNvSpPr/>
          <p:nvPr/>
        </p:nvSpPr>
        <p:spPr>
          <a:xfrm>
            <a:off x="824760" y="106200"/>
            <a:ext cx="6439320" cy="53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Департамент труда и социальной защиты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населения города Севастополя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496" name="CustomShape 3"/>
          <p:cNvSpPr/>
          <p:nvPr/>
        </p:nvSpPr>
        <p:spPr>
          <a:xfrm>
            <a:off x="216000" y="936000"/>
            <a:ext cx="9570960" cy="930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72BF44"/>
                </a:solidFill>
                <a:latin typeface="Times New Roman"/>
                <a:ea typeface="DejaVu Sans"/>
              </a:rPr>
              <a:t>Уголовная ответственность за невыполнение  требований законодательства  о противодействии коррупции: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497" name="CustomShape 4"/>
          <p:cNvSpPr/>
          <p:nvPr/>
        </p:nvSpPr>
        <p:spPr>
          <a:xfrm>
            <a:off x="72000" y="1944000"/>
            <a:ext cx="2082960" cy="45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i="1" strike="noStrike" spc="-1">
                <a:solidFill>
                  <a:srgbClr val="59C5C7"/>
                </a:solidFill>
                <a:latin typeface="Times New Roman"/>
                <a:ea typeface="Microsoft YaHei"/>
              </a:rPr>
              <a:t>ВЗЯТКОДАТЕЛЬ</a:t>
            </a:r>
            <a:r>
              <a:rPr lang="ru-RU" sz="1800" b="1" i="1" strike="noStrike" spc="-1">
                <a:solidFill>
                  <a:srgbClr val="FFFFFF"/>
                </a:solidFill>
                <a:latin typeface="Times New Roman"/>
                <a:ea typeface="Microsoft YaHei"/>
              </a:rPr>
              <a:t> </a:t>
            </a:r>
            <a:r>
              <a:rPr lang="ru-RU" sz="2600" b="1" i="1" strike="noStrike" spc="-1">
                <a:solidFill>
                  <a:srgbClr val="FFFFFF"/>
                </a:solidFill>
                <a:latin typeface="Times New Roman"/>
                <a:ea typeface="Microsoft YaHei"/>
              </a:rPr>
              <a:t>  </a:t>
            </a:r>
            <a:endParaRPr lang="ru-RU" sz="2600" b="0" strike="noStrike" spc="-1">
              <a:latin typeface="Arial"/>
            </a:endParaRPr>
          </a:p>
        </p:txBody>
      </p:sp>
      <p:sp>
        <p:nvSpPr>
          <p:cNvPr id="498" name="CustomShape 5"/>
          <p:cNvSpPr/>
          <p:nvPr/>
        </p:nvSpPr>
        <p:spPr>
          <a:xfrm>
            <a:off x="2808000" y="2088000"/>
            <a:ext cx="2658960" cy="33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i="1" strike="noStrike" spc="-1">
                <a:solidFill>
                  <a:srgbClr val="59C5C7"/>
                </a:solidFill>
                <a:latin typeface="Times New Roman"/>
                <a:ea typeface="DejaVu Sans"/>
              </a:rPr>
              <a:t>ВЗЯТКОПОЛУЧАТЕЛЬ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499" name="CustomShape 6"/>
          <p:cNvSpPr/>
          <p:nvPr/>
        </p:nvSpPr>
        <p:spPr>
          <a:xfrm>
            <a:off x="360000" y="2952000"/>
            <a:ext cx="3450960" cy="704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600" b="1" i="1" strike="noStrike" spc="-1">
                <a:solidFill>
                  <a:srgbClr val="72BF44"/>
                </a:solidFill>
                <a:latin typeface="Times New Roman"/>
                <a:ea typeface="DejaVu Sans"/>
              </a:rPr>
              <a:t>  </a:t>
            </a:r>
            <a:r>
              <a:rPr lang="ru-RU" sz="26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</a:t>
            </a:r>
            <a:r>
              <a:rPr lang="ru-RU" sz="2600" b="1" i="1" strike="noStrike" spc="-1">
                <a:solidFill>
                  <a:srgbClr val="59C5C7"/>
                </a:solidFill>
                <a:latin typeface="Times New Roman"/>
                <a:ea typeface="DejaVu Sans"/>
              </a:rPr>
              <a:t>      </a:t>
            </a:r>
            <a:r>
              <a:rPr lang="ru-RU" sz="1800" b="1" i="1" strike="noStrike" spc="-1">
                <a:solidFill>
                  <a:srgbClr val="59C5C7"/>
                </a:solidFill>
                <a:latin typeface="Times New Roman"/>
                <a:ea typeface="DejaVu Sans"/>
              </a:rPr>
              <a:t>ПОСРЕДНИК  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i="1" strike="noStrike" spc="-1">
                <a:solidFill>
                  <a:srgbClr val="59C5C7"/>
                </a:solidFill>
                <a:latin typeface="Times New Roman"/>
                <a:ea typeface="DejaVu Sans"/>
              </a:rPr>
              <a:t>    (при получении (даче) взятки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Злоупотребление служебным положением, незаконное использование своего должностного поведения, действие либо бездействие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500" name="CustomShape 7"/>
          <p:cNvSpPr/>
          <p:nvPr/>
        </p:nvSpPr>
        <p:spPr>
          <a:xfrm rot="16200000">
            <a:off x="2338560" y="1827720"/>
            <a:ext cx="139680" cy="785160"/>
          </a:xfrm>
          <a:custGeom>
            <a:avLst/>
            <a:gdLst/>
            <a:ahLst/>
            <a:cxnLst/>
            <a:rect l="l" t="t" r="r" b="b"/>
            <a:pathLst>
              <a:path w="412" h="2402">
                <a:moveTo>
                  <a:pt x="191" y="0"/>
                </a:moveTo>
                <a:lnTo>
                  <a:pt x="191" y="1777"/>
                </a:lnTo>
                <a:lnTo>
                  <a:pt x="0" y="1777"/>
                </a:lnTo>
                <a:lnTo>
                  <a:pt x="205" y="2401"/>
                </a:lnTo>
                <a:lnTo>
                  <a:pt x="411" y="1777"/>
                </a:lnTo>
                <a:lnTo>
                  <a:pt x="219" y="1777"/>
                </a:lnTo>
                <a:lnTo>
                  <a:pt x="219" y="0"/>
                </a:lnTo>
                <a:lnTo>
                  <a:pt x="191" y="0"/>
                </a:lnTo>
              </a:path>
            </a:pathLst>
          </a:custGeom>
          <a:solidFill>
            <a:srgbClr val="729FCF"/>
          </a:solidFill>
          <a:ln w="1260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1" name="CustomShape 8"/>
          <p:cNvSpPr/>
          <p:nvPr/>
        </p:nvSpPr>
        <p:spPr>
          <a:xfrm rot="18993000">
            <a:off x="1256760" y="2293200"/>
            <a:ext cx="139680" cy="785160"/>
          </a:xfrm>
          <a:custGeom>
            <a:avLst/>
            <a:gdLst/>
            <a:ahLst/>
            <a:cxnLst/>
            <a:rect l="l" t="t" r="r" b="b"/>
            <a:pathLst>
              <a:path w="412" h="2402">
                <a:moveTo>
                  <a:pt x="191" y="0"/>
                </a:moveTo>
                <a:lnTo>
                  <a:pt x="191" y="1777"/>
                </a:lnTo>
                <a:lnTo>
                  <a:pt x="0" y="1777"/>
                </a:lnTo>
                <a:lnTo>
                  <a:pt x="205" y="2401"/>
                </a:lnTo>
                <a:lnTo>
                  <a:pt x="411" y="1777"/>
                </a:lnTo>
                <a:lnTo>
                  <a:pt x="219" y="1777"/>
                </a:lnTo>
                <a:lnTo>
                  <a:pt x="219" y="0"/>
                </a:lnTo>
                <a:lnTo>
                  <a:pt x="191" y="0"/>
                </a:lnTo>
              </a:path>
            </a:pathLst>
          </a:custGeom>
          <a:solidFill>
            <a:srgbClr val="729FCF"/>
          </a:solidFill>
          <a:ln w="1008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2" name="CustomShape 9"/>
          <p:cNvSpPr/>
          <p:nvPr/>
        </p:nvSpPr>
        <p:spPr>
          <a:xfrm rot="13638600">
            <a:off x="3003120" y="2351160"/>
            <a:ext cx="139680" cy="785160"/>
          </a:xfrm>
          <a:custGeom>
            <a:avLst/>
            <a:gdLst/>
            <a:ahLst/>
            <a:cxnLst/>
            <a:rect l="l" t="t" r="r" b="b"/>
            <a:pathLst>
              <a:path w="412" h="2402">
                <a:moveTo>
                  <a:pt x="191" y="0"/>
                </a:moveTo>
                <a:lnTo>
                  <a:pt x="191" y="1777"/>
                </a:lnTo>
                <a:lnTo>
                  <a:pt x="0" y="1777"/>
                </a:lnTo>
                <a:lnTo>
                  <a:pt x="205" y="2401"/>
                </a:lnTo>
                <a:lnTo>
                  <a:pt x="411" y="1777"/>
                </a:lnTo>
                <a:lnTo>
                  <a:pt x="219" y="1777"/>
                </a:lnTo>
                <a:lnTo>
                  <a:pt x="219" y="0"/>
                </a:lnTo>
                <a:lnTo>
                  <a:pt x="191" y="0"/>
                </a:lnTo>
              </a:path>
            </a:pathLst>
          </a:custGeom>
          <a:solidFill>
            <a:srgbClr val="729FCF"/>
          </a:solidFill>
          <a:ln w="1008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3" name="CustomShape 10"/>
          <p:cNvSpPr/>
          <p:nvPr/>
        </p:nvSpPr>
        <p:spPr>
          <a:xfrm>
            <a:off x="5832000" y="3619800"/>
            <a:ext cx="2313720" cy="47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8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- дача взятки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504" name="CustomShape 11"/>
          <p:cNvSpPr/>
          <p:nvPr/>
        </p:nvSpPr>
        <p:spPr>
          <a:xfrm>
            <a:off x="5832000" y="3888000"/>
            <a:ext cx="4091040" cy="87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8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- посредничество во взяточничестве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505" name="CustomShape 12"/>
          <p:cNvSpPr/>
          <p:nvPr/>
        </p:nvSpPr>
        <p:spPr>
          <a:xfrm>
            <a:off x="5853960" y="4176000"/>
            <a:ext cx="3861000" cy="479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8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- коммерческий подкуп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506" name="CustomShape 13"/>
          <p:cNvSpPr/>
          <p:nvPr/>
        </p:nvSpPr>
        <p:spPr>
          <a:xfrm>
            <a:off x="5853960" y="4464000"/>
            <a:ext cx="5250960" cy="84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8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- провокация взятки либо </a:t>
            </a: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коммерческого подкупа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507" name="CustomShape 14"/>
          <p:cNvSpPr/>
          <p:nvPr/>
        </p:nvSpPr>
        <p:spPr>
          <a:xfrm>
            <a:off x="5760000" y="3328560"/>
            <a:ext cx="3286440" cy="33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8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- получение взятки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508" name="CustomShape 15"/>
          <p:cNvSpPr/>
          <p:nvPr/>
        </p:nvSpPr>
        <p:spPr>
          <a:xfrm>
            <a:off x="4357800" y="2434680"/>
            <a:ext cx="6005160" cy="87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8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r>
              <a:rPr lang="ru-RU" sz="24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Несколько видов преступлений,   связанных со взяткой:</a:t>
            </a:r>
            <a:r>
              <a:rPr lang="ru-RU" sz="28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endParaRPr lang="ru-RU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CustomShape 1"/>
          <p:cNvSpPr/>
          <p:nvPr/>
        </p:nvSpPr>
        <p:spPr>
          <a:xfrm>
            <a:off x="3600" y="1659960"/>
            <a:ext cx="9897480" cy="456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100" b="0" strike="noStrike" spc="233">
                <a:solidFill>
                  <a:srgbClr val="FFFFFF"/>
                </a:solidFill>
                <a:latin typeface="TT Firs Medium"/>
                <a:ea typeface="DejaVu Sans"/>
              </a:rPr>
              <a:t> </a:t>
            </a: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</p:txBody>
      </p:sp>
      <p:pic>
        <p:nvPicPr>
          <p:cNvPr id="510" name="Рисунок 1"/>
          <p:cNvPicPr/>
          <p:nvPr/>
        </p:nvPicPr>
        <p:blipFill>
          <a:blip r:embed="rId3"/>
          <a:stretch/>
        </p:blipFill>
        <p:spPr>
          <a:xfrm>
            <a:off x="283320" y="91440"/>
            <a:ext cx="484920" cy="639360"/>
          </a:xfrm>
          <a:prstGeom prst="rect">
            <a:avLst/>
          </a:prstGeom>
          <a:ln>
            <a:noFill/>
          </a:ln>
        </p:spPr>
      </p:pic>
      <p:sp>
        <p:nvSpPr>
          <p:cNvPr id="511" name="CustomShape 2"/>
          <p:cNvSpPr/>
          <p:nvPr/>
        </p:nvSpPr>
        <p:spPr>
          <a:xfrm>
            <a:off x="824760" y="106200"/>
            <a:ext cx="6439320" cy="53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Департамент труда и социальной защиты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населения города Севастополя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512" name="CustomShape 3"/>
          <p:cNvSpPr/>
          <p:nvPr/>
        </p:nvSpPr>
        <p:spPr>
          <a:xfrm>
            <a:off x="235080" y="889200"/>
            <a:ext cx="9479880" cy="12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72BF44"/>
                </a:solidFill>
                <a:latin typeface="Times New Roman"/>
                <a:ea typeface="DejaVu Sans"/>
              </a:rPr>
              <a:t>Уголовная ответственность за невыполнение  требований законодательства  о противодействии </a:t>
            </a: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72BF44"/>
                </a:solidFill>
                <a:latin typeface="Times New Roman"/>
                <a:ea typeface="DejaVu Sans"/>
              </a:rPr>
              <a:t>коррупции: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513" name="CustomShape 4"/>
          <p:cNvSpPr/>
          <p:nvPr/>
        </p:nvSpPr>
        <p:spPr>
          <a:xfrm>
            <a:off x="235080" y="2160000"/>
            <a:ext cx="9479880" cy="460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4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Наказания за преступления коррупционной направленности:</a:t>
            </a:r>
            <a:endParaRPr lang="ru-RU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- штраф;</a:t>
            </a:r>
            <a:endParaRPr lang="ru-RU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- лишение права занимать определенные должности или заниматься определенной деятельностью;</a:t>
            </a:r>
            <a:endParaRPr lang="ru-RU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- обязательные работы;</a:t>
            </a:r>
            <a:endParaRPr lang="ru-RU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- исправительные работы;</a:t>
            </a:r>
            <a:endParaRPr lang="ru-RU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- принудительные работы;</a:t>
            </a:r>
            <a:endParaRPr lang="ru-RU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- ограничение свободы;</a:t>
            </a:r>
            <a:endParaRPr lang="ru-RU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- лишение свободы на не определенный срок.</a:t>
            </a:r>
            <a:r>
              <a:rPr lang="ru-RU" sz="26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endParaRPr lang="ru-RU" sz="2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6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endParaRPr lang="ru-RU" sz="2600" b="0" strike="noStrike" spc="-1">
              <a:latin typeface="Arial"/>
            </a:endParaRPr>
          </a:p>
        </p:txBody>
      </p:sp>
      <p:sp>
        <p:nvSpPr>
          <p:cNvPr id="514" name="CustomShape 5"/>
          <p:cNvSpPr/>
          <p:nvPr/>
        </p:nvSpPr>
        <p:spPr>
          <a:xfrm>
            <a:off x="864000" y="6041520"/>
            <a:ext cx="9084960" cy="649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0" i="1" strike="noStrike" spc="-1">
                <a:solidFill>
                  <a:srgbClr val="BA131A"/>
                </a:solidFill>
                <a:latin typeface="Times New Roman"/>
                <a:ea typeface="DejaVu Sans"/>
              </a:rPr>
              <a:t>                                                                   </a:t>
            </a:r>
            <a:r>
              <a:rPr lang="ru-RU" sz="20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Уголовный кодекс Российской Федерации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CustomShape 1"/>
          <p:cNvSpPr/>
          <p:nvPr/>
        </p:nvSpPr>
        <p:spPr>
          <a:xfrm>
            <a:off x="360" y="1659960"/>
            <a:ext cx="9897480" cy="456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100" b="0" strike="noStrike" spc="233">
                <a:solidFill>
                  <a:srgbClr val="FFFFFF"/>
                </a:solidFill>
                <a:latin typeface="TT Firs Medium"/>
                <a:ea typeface="DejaVu Sans"/>
              </a:rPr>
              <a:t> </a:t>
            </a: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</p:txBody>
      </p:sp>
      <p:pic>
        <p:nvPicPr>
          <p:cNvPr id="516" name="Рисунок 1"/>
          <p:cNvPicPr/>
          <p:nvPr/>
        </p:nvPicPr>
        <p:blipFill>
          <a:blip r:embed="rId3"/>
          <a:stretch/>
        </p:blipFill>
        <p:spPr>
          <a:xfrm>
            <a:off x="283320" y="91440"/>
            <a:ext cx="484920" cy="639360"/>
          </a:xfrm>
          <a:prstGeom prst="rect">
            <a:avLst/>
          </a:prstGeom>
          <a:ln>
            <a:noFill/>
          </a:ln>
        </p:spPr>
      </p:pic>
      <p:sp>
        <p:nvSpPr>
          <p:cNvPr id="517" name="CustomShape 2"/>
          <p:cNvSpPr/>
          <p:nvPr/>
        </p:nvSpPr>
        <p:spPr>
          <a:xfrm>
            <a:off x="824760" y="106200"/>
            <a:ext cx="6439320" cy="53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Департамент труда и социальной защиты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населения города Севастополя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518" name="CustomShape 3"/>
          <p:cNvSpPr/>
          <p:nvPr/>
        </p:nvSpPr>
        <p:spPr>
          <a:xfrm>
            <a:off x="775440" y="72000"/>
            <a:ext cx="8744040" cy="237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519" name="CustomShape 4"/>
          <p:cNvSpPr/>
          <p:nvPr/>
        </p:nvSpPr>
        <p:spPr>
          <a:xfrm>
            <a:off x="648000" y="543600"/>
            <a:ext cx="2661120" cy="478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just">
              <a:lnSpc>
                <a:spcPct val="100000"/>
              </a:lnSpc>
            </a:pPr>
            <a:r>
              <a:rPr lang="ru-RU" sz="22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	</a:t>
            </a: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2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	</a:t>
            </a: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	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	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r>
              <a:rPr lang="ru-RU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    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  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2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</a:t>
            </a:r>
            <a:r>
              <a:rPr lang="ru-RU" sz="18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                </a:t>
            </a:r>
            <a:r>
              <a:rPr lang="ru-RU" sz="20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2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                                                    </a:t>
            </a:r>
            <a:r>
              <a:rPr lang="ru-RU" sz="22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520" name="CustomShape 5"/>
          <p:cNvSpPr/>
          <p:nvPr/>
        </p:nvSpPr>
        <p:spPr>
          <a:xfrm>
            <a:off x="285840" y="1960560"/>
            <a:ext cx="9930960" cy="148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521" name="CustomShape 6"/>
          <p:cNvSpPr/>
          <p:nvPr/>
        </p:nvSpPr>
        <p:spPr>
          <a:xfrm>
            <a:off x="6120000" y="2088000"/>
            <a:ext cx="3669480" cy="20134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Незаконное вознаграждение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от имени юридического лица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(ст. 19.28 КоАП РФ)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522" name="CustomShape 7"/>
          <p:cNvSpPr/>
          <p:nvPr/>
        </p:nvSpPr>
        <p:spPr>
          <a:xfrm>
            <a:off x="4536000" y="4320000"/>
            <a:ext cx="3525480" cy="20854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Незаконное привлечение к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трудовой деятельности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бывшего  государственного 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служащего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(ст. 19.29 КоАП РФ)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523" name="CustomShape 8"/>
          <p:cNvSpPr/>
          <p:nvPr/>
        </p:nvSpPr>
        <p:spPr>
          <a:xfrm>
            <a:off x="1296000" y="1960560"/>
            <a:ext cx="4174920" cy="21463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Нарушение порядка размещения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заказа на поставку товаров,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выполнение работ, оказание услуг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для нужд заказчиков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(ст. 7.30 КоАП РФ)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524" name="CustomShape 9"/>
          <p:cNvSpPr/>
          <p:nvPr/>
        </p:nvSpPr>
        <p:spPr>
          <a:xfrm>
            <a:off x="432000" y="4208400"/>
            <a:ext cx="2879640" cy="20134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Мелкое хищение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(ст. 7.27 КоАП РФ)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</p:txBody>
      </p:sp>
      <p:sp>
        <p:nvSpPr>
          <p:cNvPr id="525" name="CustomShape 10"/>
          <p:cNvSpPr/>
          <p:nvPr/>
        </p:nvSpPr>
        <p:spPr>
          <a:xfrm>
            <a:off x="432000" y="1076400"/>
            <a:ext cx="7876080" cy="64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526" name="CustomShape 11"/>
          <p:cNvSpPr/>
          <p:nvPr/>
        </p:nvSpPr>
        <p:spPr>
          <a:xfrm>
            <a:off x="308520" y="1080000"/>
            <a:ext cx="9408960" cy="76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72BF44"/>
                </a:solidFill>
                <a:latin typeface="Times New Roman"/>
                <a:ea typeface="DejaVu Sans"/>
              </a:rPr>
              <a:t>Административная ответственность за невыполнение  требований законодательства  о противодействии коррупции:</a:t>
            </a:r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CustomShape 1"/>
          <p:cNvSpPr/>
          <p:nvPr/>
        </p:nvSpPr>
        <p:spPr>
          <a:xfrm>
            <a:off x="3600" y="1659960"/>
            <a:ext cx="9897480" cy="456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100" b="0" strike="noStrike" spc="233">
                <a:solidFill>
                  <a:srgbClr val="FFFFFF"/>
                </a:solidFill>
                <a:latin typeface="TT Firs Medium"/>
                <a:ea typeface="DejaVu Sans"/>
              </a:rPr>
              <a:t> </a:t>
            </a: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</p:txBody>
      </p:sp>
      <p:pic>
        <p:nvPicPr>
          <p:cNvPr id="528" name="Рисунок 1"/>
          <p:cNvPicPr/>
          <p:nvPr/>
        </p:nvPicPr>
        <p:blipFill>
          <a:blip r:embed="rId3"/>
          <a:stretch/>
        </p:blipFill>
        <p:spPr>
          <a:xfrm>
            <a:off x="283320" y="91440"/>
            <a:ext cx="484920" cy="639360"/>
          </a:xfrm>
          <a:prstGeom prst="rect">
            <a:avLst/>
          </a:prstGeom>
          <a:ln>
            <a:noFill/>
          </a:ln>
        </p:spPr>
      </p:pic>
      <p:sp>
        <p:nvSpPr>
          <p:cNvPr id="529" name="CustomShape 2"/>
          <p:cNvSpPr/>
          <p:nvPr/>
        </p:nvSpPr>
        <p:spPr>
          <a:xfrm>
            <a:off x="824760" y="106200"/>
            <a:ext cx="6439320" cy="53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Департамент труда и социальной защиты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населения города Севастополя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530" name="CustomShape 3"/>
          <p:cNvSpPr/>
          <p:nvPr/>
        </p:nvSpPr>
        <p:spPr>
          <a:xfrm>
            <a:off x="235080" y="889200"/>
            <a:ext cx="9479880" cy="12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72BF44"/>
                </a:solidFill>
                <a:latin typeface="Times New Roman"/>
                <a:ea typeface="DejaVu Sans"/>
              </a:rPr>
              <a:t>Административная ответственность за невыполнение  требований законодательства  о противодействии коррупции: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531" name="CustomShape 4"/>
          <p:cNvSpPr/>
          <p:nvPr/>
        </p:nvSpPr>
        <p:spPr>
          <a:xfrm>
            <a:off x="235080" y="2160000"/>
            <a:ext cx="9479880" cy="460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Наказания за преступления коррупционной направленности:</a:t>
            </a:r>
            <a:endParaRPr lang="ru-RU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- административный штраф;</a:t>
            </a:r>
            <a:endParaRPr lang="ru-RU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- административный арест;</a:t>
            </a:r>
            <a:endParaRPr lang="ru-RU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- дисквалификация</a:t>
            </a:r>
            <a:endParaRPr lang="ru-RU" sz="24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6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endParaRPr lang="ru-RU" sz="2600" b="0" strike="noStrike" spc="-1">
              <a:latin typeface="Arial"/>
            </a:endParaRPr>
          </a:p>
        </p:txBody>
      </p:sp>
      <p:sp>
        <p:nvSpPr>
          <p:cNvPr id="532" name="CustomShape 5"/>
          <p:cNvSpPr/>
          <p:nvPr/>
        </p:nvSpPr>
        <p:spPr>
          <a:xfrm>
            <a:off x="864000" y="6041520"/>
            <a:ext cx="9084960" cy="649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0" i="1" strike="noStrike" spc="-1">
                <a:solidFill>
                  <a:srgbClr val="BA131A"/>
                </a:solidFill>
                <a:latin typeface="Times New Roman"/>
                <a:ea typeface="DejaVu Sans"/>
              </a:rPr>
              <a:t>                                            </a:t>
            </a:r>
            <a:r>
              <a:rPr lang="ru-RU" sz="20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Кодекс об административных правонарушениях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CustomShape 1"/>
          <p:cNvSpPr/>
          <p:nvPr/>
        </p:nvSpPr>
        <p:spPr>
          <a:xfrm>
            <a:off x="3600" y="1659960"/>
            <a:ext cx="9897480" cy="456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100" b="0" strike="noStrike" spc="233">
                <a:solidFill>
                  <a:srgbClr val="FFFFFF"/>
                </a:solidFill>
                <a:latin typeface="TT Firs Medium"/>
                <a:ea typeface="DejaVu Sans"/>
              </a:rPr>
              <a:t> </a:t>
            </a: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</p:txBody>
      </p:sp>
      <p:pic>
        <p:nvPicPr>
          <p:cNvPr id="534" name="Рисунок 1"/>
          <p:cNvPicPr/>
          <p:nvPr/>
        </p:nvPicPr>
        <p:blipFill>
          <a:blip r:embed="rId3"/>
          <a:stretch/>
        </p:blipFill>
        <p:spPr>
          <a:xfrm>
            <a:off x="283320" y="91440"/>
            <a:ext cx="484920" cy="639360"/>
          </a:xfrm>
          <a:prstGeom prst="rect">
            <a:avLst/>
          </a:prstGeom>
          <a:ln>
            <a:noFill/>
          </a:ln>
        </p:spPr>
      </p:pic>
      <p:sp>
        <p:nvSpPr>
          <p:cNvPr id="535" name="CustomShape 2"/>
          <p:cNvSpPr/>
          <p:nvPr/>
        </p:nvSpPr>
        <p:spPr>
          <a:xfrm>
            <a:off x="824760" y="106200"/>
            <a:ext cx="6439320" cy="53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Департамент труда и социальной защиты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населения города Севастополя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536" name="CustomShape 3"/>
          <p:cNvSpPr/>
          <p:nvPr/>
        </p:nvSpPr>
        <p:spPr>
          <a:xfrm>
            <a:off x="235080" y="889200"/>
            <a:ext cx="9479880" cy="12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72BF44"/>
                </a:solidFill>
                <a:latin typeface="Times New Roman"/>
                <a:ea typeface="DejaVu Sans"/>
              </a:rPr>
              <a:t>Гражданско-правовая ответственность за невыполнение  требований законодательства  о противодействии </a:t>
            </a:r>
            <a:endParaRPr lang="ru-RU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72BF44"/>
                </a:solidFill>
                <a:latin typeface="Times New Roman"/>
                <a:ea typeface="DejaVu Sans"/>
              </a:rPr>
              <a:t>коррупции:</a:t>
            </a:r>
            <a:endParaRPr lang="ru-RU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800" b="0" strike="noStrike" spc="-1">
              <a:latin typeface="Arial"/>
            </a:endParaRPr>
          </a:p>
        </p:txBody>
      </p:sp>
      <p:sp>
        <p:nvSpPr>
          <p:cNvPr id="537" name="CustomShape 4"/>
          <p:cNvSpPr/>
          <p:nvPr/>
        </p:nvSpPr>
        <p:spPr>
          <a:xfrm>
            <a:off x="235080" y="2159280"/>
            <a:ext cx="9479880" cy="460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6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	</a:t>
            </a:r>
            <a:endParaRPr lang="ru-RU" sz="2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2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	</a:t>
            </a:r>
            <a:r>
              <a:rPr lang="ru-RU" sz="22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Если совершенным коррупционным правонарушением причиняется имущественный ущерб, то возникают деликтные обязательства (обязательства вследствие причинения вреда).</a:t>
            </a: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2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	</a:t>
            </a:r>
            <a:r>
              <a:rPr lang="ru-RU" sz="22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Гражданско-правовая ответственность заключается в применении к правонарушителю в интересах потерпевшего лица либо государства установленных законом мер воздействия,</a:t>
            </a:r>
            <a:r>
              <a:rPr lang="ru-RU" sz="22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r>
              <a:rPr lang="ru-RU" sz="22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влекущих для нарушителя невыгодные последствия имущественного характера</a:t>
            </a:r>
            <a:r>
              <a:rPr lang="ru-RU" sz="22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r>
              <a:rPr lang="ru-RU" sz="22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— возмещение убытков, уплата неустойки, компенсация морального вреда. </a:t>
            </a: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72BF44"/>
                </a:solidFill>
                <a:latin typeface="Times New Roman"/>
                <a:ea typeface="DejaVu Sans"/>
              </a:rPr>
              <a:t> !!</a:t>
            </a:r>
            <a:r>
              <a:rPr lang="ru-RU" sz="2800" b="1" strike="noStrike" spc="-1">
                <a:solidFill>
                  <a:srgbClr val="72BF44"/>
                </a:solidFill>
                <a:latin typeface="Times New Roman"/>
                <a:ea typeface="Times New Roman"/>
              </a:rPr>
              <a:t>! </a:t>
            </a:r>
            <a:r>
              <a:rPr lang="ru-RU" sz="2800" b="1" strike="noStrike" spc="-1">
                <a:solidFill>
                  <a:srgbClr val="72BF44"/>
                </a:solidFill>
                <a:latin typeface="Times New Roman"/>
                <a:ea typeface="DejaVu Sans"/>
              </a:rPr>
              <a:t>НОСИТ  ИМУЩЕСТВЕННЫЙ  ХАРАКТЕР</a:t>
            </a:r>
            <a:r>
              <a:rPr lang="ru-RU" sz="2200" b="1" i="1" strike="noStrike" spc="-1">
                <a:solidFill>
                  <a:srgbClr val="72BF44"/>
                </a:solidFill>
                <a:latin typeface="Times New Roman"/>
                <a:ea typeface="DejaVu Sans"/>
              </a:rPr>
              <a:t> </a:t>
            </a: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6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endParaRPr lang="ru-RU" sz="2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6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endParaRPr lang="ru-RU" sz="2600" b="0" strike="noStrike" spc="-1">
              <a:latin typeface="Arial"/>
            </a:endParaRPr>
          </a:p>
        </p:txBody>
      </p:sp>
      <p:sp>
        <p:nvSpPr>
          <p:cNvPr id="538" name="CustomShape 5"/>
          <p:cNvSpPr/>
          <p:nvPr/>
        </p:nvSpPr>
        <p:spPr>
          <a:xfrm>
            <a:off x="864000" y="6041520"/>
            <a:ext cx="9084960" cy="649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0" i="1" strike="noStrike" spc="-1">
                <a:solidFill>
                  <a:srgbClr val="BA131A"/>
                </a:solidFill>
                <a:latin typeface="Times New Roman"/>
                <a:ea typeface="DejaVu Sans"/>
              </a:rPr>
              <a:t>                                            </a:t>
            </a:r>
            <a:r>
              <a:rPr lang="ru-RU" sz="20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CustomShape 1"/>
          <p:cNvSpPr/>
          <p:nvPr/>
        </p:nvSpPr>
        <p:spPr>
          <a:xfrm>
            <a:off x="360" y="1659960"/>
            <a:ext cx="9897480" cy="456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100" b="0" strike="noStrike" spc="233">
                <a:solidFill>
                  <a:srgbClr val="FFFFFF"/>
                </a:solidFill>
                <a:latin typeface="TT Firs Medium"/>
                <a:ea typeface="DejaVu Sans"/>
              </a:rPr>
              <a:t> </a:t>
            </a: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</p:txBody>
      </p:sp>
      <p:pic>
        <p:nvPicPr>
          <p:cNvPr id="391" name="Рисунок 1"/>
          <p:cNvPicPr/>
          <p:nvPr/>
        </p:nvPicPr>
        <p:blipFill>
          <a:blip r:embed="rId3"/>
          <a:stretch/>
        </p:blipFill>
        <p:spPr>
          <a:xfrm>
            <a:off x="283320" y="91440"/>
            <a:ext cx="484920" cy="639360"/>
          </a:xfrm>
          <a:prstGeom prst="rect">
            <a:avLst/>
          </a:prstGeom>
          <a:ln>
            <a:noFill/>
          </a:ln>
        </p:spPr>
      </p:pic>
      <p:sp>
        <p:nvSpPr>
          <p:cNvPr id="392" name="CustomShape 2"/>
          <p:cNvSpPr/>
          <p:nvPr/>
        </p:nvSpPr>
        <p:spPr>
          <a:xfrm>
            <a:off x="824760" y="91440"/>
            <a:ext cx="6439320" cy="53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Департамент труда и социальной защиты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населения города Севастополя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93" name="CustomShape 3"/>
          <p:cNvSpPr/>
          <p:nvPr/>
        </p:nvSpPr>
        <p:spPr>
          <a:xfrm>
            <a:off x="648000" y="637200"/>
            <a:ext cx="8411400" cy="1874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72BF44"/>
                </a:solidFill>
                <a:latin typeface="Times New Roman"/>
                <a:ea typeface="DejaVu Sans"/>
              </a:rPr>
              <a:t>Тема семинара:</a:t>
            </a:r>
            <a:endParaRPr lang="ru-RU" sz="3600" b="0" strike="noStrike" spc="-1">
              <a:latin typeface="Arial"/>
            </a:endParaRPr>
          </a:p>
        </p:txBody>
      </p:sp>
      <p:sp>
        <p:nvSpPr>
          <p:cNvPr id="394" name="CustomShape 4"/>
          <p:cNvSpPr/>
          <p:nvPr/>
        </p:nvSpPr>
        <p:spPr>
          <a:xfrm>
            <a:off x="432000" y="1206720"/>
            <a:ext cx="8907120" cy="3969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32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«Меры дисциплинарной ответственности за невыполнение требований законодательства о противодействии коррупции. Персональная ответственность за несоблюдение обязательных требований, ограничений, запретов»</a:t>
            </a: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CustomShape 1"/>
          <p:cNvSpPr/>
          <p:nvPr/>
        </p:nvSpPr>
        <p:spPr>
          <a:xfrm>
            <a:off x="360" y="1659960"/>
            <a:ext cx="9897480" cy="456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100" b="0" strike="noStrike" spc="233">
                <a:solidFill>
                  <a:srgbClr val="FFFFFF"/>
                </a:solidFill>
                <a:latin typeface="TT Firs Medium"/>
                <a:ea typeface="DejaVu Sans"/>
              </a:rPr>
              <a:t> </a:t>
            </a: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</p:txBody>
      </p:sp>
      <p:pic>
        <p:nvPicPr>
          <p:cNvPr id="540" name="Рисунок 1"/>
          <p:cNvPicPr/>
          <p:nvPr/>
        </p:nvPicPr>
        <p:blipFill>
          <a:blip r:embed="rId3"/>
          <a:stretch/>
        </p:blipFill>
        <p:spPr>
          <a:xfrm>
            <a:off x="283320" y="91440"/>
            <a:ext cx="484920" cy="639360"/>
          </a:xfrm>
          <a:prstGeom prst="rect">
            <a:avLst/>
          </a:prstGeom>
          <a:ln>
            <a:noFill/>
          </a:ln>
        </p:spPr>
      </p:pic>
      <p:sp>
        <p:nvSpPr>
          <p:cNvPr id="541" name="CustomShape 2"/>
          <p:cNvSpPr/>
          <p:nvPr/>
        </p:nvSpPr>
        <p:spPr>
          <a:xfrm>
            <a:off x="824760" y="106200"/>
            <a:ext cx="6439320" cy="53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Департамент труда и социальной защиты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населения города Севастополя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542" name="CustomShape 3"/>
          <p:cNvSpPr/>
          <p:nvPr/>
        </p:nvSpPr>
        <p:spPr>
          <a:xfrm>
            <a:off x="775440" y="72000"/>
            <a:ext cx="8744040" cy="237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543" name="CustomShape 4"/>
          <p:cNvSpPr/>
          <p:nvPr/>
        </p:nvSpPr>
        <p:spPr>
          <a:xfrm>
            <a:off x="648000" y="543600"/>
            <a:ext cx="2661120" cy="478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just">
              <a:lnSpc>
                <a:spcPct val="100000"/>
              </a:lnSpc>
            </a:pPr>
            <a:r>
              <a:rPr lang="ru-RU" sz="22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	</a:t>
            </a: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2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	</a:t>
            </a: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	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	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r>
              <a:rPr lang="ru-RU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    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  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2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</a:t>
            </a:r>
            <a:r>
              <a:rPr lang="ru-RU" sz="18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                </a:t>
            </a:r>
            <a:r>
              <a:rPr lang="ru-RU" sz="20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2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                                                    </a:t>
            </a:r>
            <a:r>
              <a:rPr lang="ru-RU" sz="22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544" name="CustomShape 5"/>
          <p:cNvSpPr/>
          <p:nvPr/>
        </p:nvSpPr>
        <p:spPr>
          <a:xfrm>
            <a:off x="285840" y="1960560"/>
            <a:ext cx="9930960" cy="148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545" name="CustomShape 6"/>
          <p:cNvSpPr/>
          <p:nvPr/>
        </p:nvSpPr>
        <p:spPr>
          <a:xfrm>
            <a:off x="5617440" y="2377440"/>
            <a:ext cx="2877480" cy="17254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Уплата неустойки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(ст. 330 ГК РФ)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546" name="CustomShape 7"/>
          <p:cNvSpPr/>
          <p:nvPr/>
        </p:nvSpPr>
        <p:spPr>
          <a:xfrm>
            <a:off x="6408000" y="4392000"/>
            <a:ext cx="3383640" cy="1870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Компенсация морального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вреда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(ст. 151 ГК РФ)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547" name="CustomShape 8"/>
          <p:cNvSpPr/>
          <p:nvPr/>
        </p:nvSpPr>
        <p:spPr>
          <a:xfrm>
            <a:off x="216000" y="2232000"/>
            <a:ext cx="2950920" cy="1654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Возмещение убытков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(ст. 15 ГК РФ)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548" name="CustomShape 9"/>
          <p:cNvSpPr/>
          <p:nvPr/>
        </p:nvSpPr>
        <p:spPr>
          <a:xfrm>
            <a:off x="2376000" y="3961440"/>
            <a:ext cx="2879640" cy="186948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8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Потеря задатка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(ст. 381 ГК РФ)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549" name="CustomShape 10"/>
          <p:cNvSpPr/>
          <p:nvPr/>
        </p:nvSpPr>
        <p:spPr>
          <a:xfrm>
            <a:off x="432000" y="1076400"/>
            <a:ext cx="7876080" cy="64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550" name="CustomShape 11"/>
          <p:cNvSpPr/>
          <p:nvPr/>
        </p:nvSpPr>
        <p:spPr>
          <a:xfrm>
            <a:off x="308520" y="1080000"/>
            <a:ext cx="9408960" cy="76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72BF44"/>
                </a:solidFill>
                <a:latin typeface="Times New Roman"/>
                <a:ea typeface="DejaVu Sans"/>
              </a:rPr>
              <a:t>Гражданско-правовая ответственность за невыполнение  требований законодательства  о противодействии </a:t>
            </a: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72BF44"/>
                </a:solidFill>
                <a:latin typeface="Times New Roman"/>
                <a:ea typeface="DejaVu Sans"/>
              </a:rPr>
              <a:t>коррупции:</a:t>
            </a: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CustomShape 1"/>
          <p:cNvSpPr/>
          <p:nvPr/>
        </p:nvSpPr>
        <p:spPr>
          <a:xfrm>
            <a:off x="360" y="1659960"/>
            <a:ext cx="9897480" cy="456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100" b="0" strike="noStrike" spc="233">
                <a:solidFill>
                  <a:srgbClr val="FFFFFF"/>
                </a:solidFill>
                <a:latin typeface="TT Firs Medium"/>
                <a:ea typeface="DejaVu Sans"/>
              </a:rPr>
              <a:t> </a:t>
            </a: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</p:txBody>
      </p:sp>
      <p:sp>
        <p:nvSpPr>
          <p:cNvPr id="552" name="CustomShape 2"/>
          <p:cNvSpPr/>
          <p:nvPr/>
        </p:nvSpPr>
        <p:spPr>
          <a:xfrm>
            <a:off x="495000" y="1785240"/>
            <a:ext cx="4098600" cy="189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200" b="1" i="1" strike="noStrike" spc="-1">
                <a:solidFill>
                  <a:srgbClr val="FFFFFF"/>
                </a:solidFill>
                <a:latin typeface="Wingdings"/>
                <a:ea typeface="Wingdings"/>
              </a:rPr>
              <a:t></a:t>
            </a:r>
            <a:r>
              <a:rPr lang="ru-RU" sz="2000" b="0" i="1" strike="noStrike" spc="-1">
                <a:solidFill>
                  <a:srgbClr val="FFFFFF"/>
                </a:solidFill>
                <a:latin typeface="Times New Roman"/>
                <a:ea typeface="Microsoft YaHei"/>
              </a:rPr>
              <a:t>воздерживаться от совершения и (или) участия в совершении коррупционных правонарушений в интересах или от имени организации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553" name="CustomShape 3"/>
          <p:cNvSpPr/>
          <p:nvPr/>
        </p:nvSpPr>
        <p:spPr>
          <a:xfrm>
            <a:off x="824760" y="106200"/>
            <a:ext cx="6439320" cy="53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Департамент труда и социальной защиты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населения города Севастополя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554" name="CustomShape 4"/>
          <p:cNvSpPr/>
          <p:nvPr/>
        </p:nvSpPr>
        <p:spPr>
          <a:xfrm>
            <a:off x="-18000" y="4359600"/>
            <a:ext cx="10009440" cy="162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5" name="CustomShape 5"/>
          <p:cNvSpPr/>
          <p:nvPr/>
        </p:nvSpPr>
        <p:spPr>
          <a:xfrm>
            <a:off x="580680" y="992880"/>
            <a:ext cx="8909640" cy="84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2200" b="1" strike="noStrike" spc="-1">
                <a:solidFill>
                  <a:srgbClr val="72BF44"/>
                </a:solidFill>
                <a:latin typeface="Times New Roman"/>
                <a:ea typeface="Microsoft YaHei"/>
              </a:rPr>
              <a:t>Примеры общих обязанностей работников в связи с предупреждением и противодействием коррупции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556" name="CustomShape 6"/>
          <p:cNvSpPr/>
          <p:nvPr/>
        </p:nvSpPr>
        <p:spPr>
          <a:xfrm>
            <a:off x="5040000" y="1785240"/>
            <a:ext cx="4602600" cy="189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200" b="1" i="1" strike="noStrike" spc="-1">
                <a:solidFill>
                  <a:srgbClr val="FFFFFF"/>
                </a:solidFill>
                <a:latin typeface="Wingdings"/>
                <a:ea typeface="Wingdings"/>
              </a:rPr>
              <a:t></a:t>
            </a:r>
            <a:r>
              <a:rPr lang="ru-RU" sz="2000" b="0" i="1" strike="noStrike" spc="-1">
                <a:solidFill>
                  <a:srgbClr val="FFFFFF"/>
                </a:solidFill>
                <a:latin typeface="Times New Roman"/>
                <a:ea typeface="Wingdings"/>
              </a:rPr>
              <a:t>воздерживаться от поведения, которое может быть истолковано окружающими как готовность совершить или участвовать в совершении коррупционного правонарушения в интересах или от имени организации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557" name="CustomShape 7"/>
          <p:cNvSpPr/>
          <p:nvPr/>
        </p:nvSpPr>
        <p:spPr>
          <a:xfrm>
            <a:off x="288000" y="3682080"/>
            <a:ext cx="9354600" cy="2144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ctr">
              <a:lnSpc>
                <a:spcPct val="100000"/>
              </a:lnSpc>
              <a:spcBef>
                <a:spcPts val="1417"/>
              </a:spcBef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200" b="1" i="1" strike="noStrike" spc="-1">
                <a:solidFill>
                  <a:srgbClr val="FFFFFF"/>
                </a:solidFill>
                <a:latin typeface="Wingdings"/>
                <a:ea typeface="Wingdings"/>
              </a:rPr>
              <a:t></a:t>
            </a:r>
            <a:r>
              <a:rPr lang="ru-RU" sz="2200" b="0" i="1" strike="noStrike" spc="-1">
                <a:solidFill>
                  <a:srgbClr val="FFFFFF"/>
                </a:solidFill>
                <a:latin typeface="Times New Roman"/>
                <a:ea typeface="Wingdings"/>
              </a:rPr>
              <a:t> незамедлительно информировать руководство организации, непосредственного руководителя, лицо, ответственное за противодействие коррупции:</a:t>
            </a:r>
            <a:endParaRPr lang="ru-RU" sz="2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200" b="0" i="1" strike="noStrike" spc="-1">
                <a:solidFill>
                  <a:srgbClr val="FFFFFF"/>
                </a:solidFill>
                <a:latin typeface="Times New Roman"/>
                <a:ea typeface="Wingdings"/>
              </a:rPr>
              <a:t>- о случаях склонения работника к совершению коррупционных правонарушений;</a:t>
            </a:r>
            <a:endParaRPr lang="ru-RU" sz="22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ru-RU" sz="2200" b="0" i="1" strike="noStrike" spc="-1">
                <a:solidFill>
                  <a:srgbClr val="FFFFFF"/>
                </a:solidFill>
                <a:latin typeface="Times New Roman"/>
                <a:ea typeface="Wingdings"/>
              </a:rPr>
              <a:t>- о ставшей известной работнику информации о случаях совершения коррупционных правонарушений другими работниками, контрагентами организации или иными лицами; </a:t>
            </a:r>
            <a:endParaRPr lang="ru-RU" sz="22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ru-RU" sz="2200" b="0" i="1" strike="noStrike" spc="-1">
                <a:solidFill>
                  <a:srgbClr val="FFFFFF"/>
                </a:solidFill>
                <a:latin typeface="Times New Roman"/>
                <a:ea typeface="Wingdings"/>
              </a:rPr>
              <a:t>- о возможности возникновения либо возникшем у работника конфликте интересов. </a:t>
            </a:r>
            <a:endParaRPr lang="ru-RU" sz="2200" b="0" strike="noStrike" spc="-1">
              <a:latin typeface="Arial"/>
            </a:endParaRPr>
          </a:p>
        </p:txBody>
      </p:sp>
      <p:pic>
        <p:nvPicPr>
          <p:cNvPr id="558" name="Рисунок 1"/>
          <p:cNvPicPr/>
          <p:nvPr/>
        </p:nvPicPr>
        <p:blipFill>
          <a:blip r:embed="rId3"/>
          <a:stretch/>
        </p:blipFill>
        <p:spPr>
          <a:xfrm>
            <a:off x="283320" y="91800"/>
            <a:ext cx="484920" cy="639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CustomShape 1"/>
          <p:cNvSpPr/>
          <p:nvPr/>
        </p:nvSpPr>
        <p:spPr>
          <a:xfrm>
            <a:off x="360" y="1659960"/>
            <a:ext cx="9897480" cy="456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100" b="0" strike="noStrike" spc="233">
                <a:solidFill>
                  <a:srgbClr val="FFFFFF"/>
                </a:solidFill>
                <a:latin typeface="TT Firs Medium"/>
                <a:ea typeface="DejaVu Sans"/>
              </a:rPr>
              <a:t> </a:t>
            </a: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</p:txBody>
      </p:sp>
      <p:pic>
        <p:nvPicPr>
          <p:cNvPr id="560" name="Рисунок 1"/>
          <p:cNvPicPr/>
          <p:nvPr/>
        </p:nvPicPr>
        <p:blipFill>
          <a:blip r:embed="rId3"/>
          <a:stretch/>
        </p:blipFill>
        <p:spPr>
          <a:xfrm>
            <a:off x="283320" y="91440"/>
            <a:ext cx="484920" cy="639360"/>
          </a:xfrm>
          <a:prstGeom prst="rect">
            <a:avLst/>
          </a:prstGeom>
          <a:ln>
            <a:noFill/>
          </a:ln>
        </p:spPr>
      </p:pic>
      <p:sp>
        <p:nvSpPr>
          <p:cNvPr id="561" name="CustomShape 2"/>
          <p:cNvSpPr/>
          <p:nvPr/>
        </p:nvSpPr>
        <p:spPr>
          <a:xfrm>
            <a:off x="824760" y="106200"/>
            <a:ext cx="6439320" cy="53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Департамент труда и социальной защиты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населения города Севастополя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562" name="CustomShape 3"/>
          <p:cNvSpPr/>
          <p:nvPr/>
        </p:nvSpPr>
        <p:spPr>
          <a:xfrm>
            <a:off x="868680" y="144000"/>
            <a:ext cx="8411400" cy="237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72BF44"/>
                </a:solidFill>
                <a:latin typeface="Times New Roman"/>
                <a:ea typeface="DejaVu Sans"/>
              </a:rPr>
              <a:t>Основные понятия:</a:t>
            </a:r>
            <a:endParaRPr lang="ru-RU" sz="3600" b="0" strike="noStrike" spc="-1">
              <a:latin typeface="Arial"/>
            </a:endParaRPr>
          </a:p>
        </p:txBody>
      </p:sp>
      <p:sp>
        <p:nvSpPr>
          <p:cNvPr id="563" name="CustomShape 4"/>
          <p:cNvSpPr/>
          <p:nvPr/>
        </p:nvSpPr>
        <p:spPr>
          <a:xfrm>
            <a:off x="517680" y="1368000"/>
            <a:ext cx="8907120" cy="398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just">
              <a:lnSpc>
                <a:spcPct val="100000"/>
              </a:lnSpc>
            </a:pPr>
            <a:r>
              <a:rPr lang="ru-RU" sz="22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	</a:t>
            </a: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2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	</a:t>
            </a:r>
            <a:r>
              <a:rPr lang="ru-RU" sz="2200" b="1" u="sng" strike="noStrike" spc="-1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Антикоррупционная политика</a:t>
            </a:r>
            <a:r>
              <a:rPr lang="ru-RU" sz="22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r>
              <a:rPr lang="ru-RU" sz="22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— комплекс взаимосвязанных принципов, процедур и конкретных мероприятий, направленных на профилактику и пресечение коррупционных правонарушений в деятельности организации. </a:t>
            </a: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20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Методические рекомендации </a:t>
            </a:r>
            <a:endParaRPr lang="ru-RU" sz="20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20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по разработке и принятию организациями </a:t>
            </a:r>
            <a:endParaRPr lang="ru-RU" sz="20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20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мер по предупреждению и противодействию коррупции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564" name="CustomShape 5"/>
          <p:cNvSpPr/>
          <p:nvPr/>
        </p:nvSpPr>
        <p:spPr>
          <a:xfrm>
            <a:off x="144000" y="1944000"/>
            <a:ext cx="9930960" cy="148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CustomShape 1"/>
          <p:cNvSpPr/>
          <p:nvPr/>
        </p:nvSpPr>
        <p:spPr>
          <a:xfrm>
            <a:off x="360" y="1659960"/>
            <a:ext cx="9897480" cy="456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100" b="0" strike="noStrike" spc="233">
                <a:solidFill>
                  <a:srgbClr val="FFFFFF"/>
                </a:solidFill>
                <a:latin typeface="TT Firs Medium"/>
                <a:ea typeface="DejaVu Sans"/>
              </a:rPr>
              <a:t> </a:t>
            </a: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</p:txBody>
      </p:sp>
      <p:sp>
        <p:nvSpPr>
          <p:cNvPr id="566" name="CustomShape 2"/>
          <p:cNvSpPr/>
          <p:nvPr/>
        </p:nvSpPr>
        <p:spPr>
          <a:xfrm flipH="1">
            <a:off x="280080" y="2230920"/>
            <a:ext cx="3016800" cy="208080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216000" indent="-213480" algn="ctr">
              <a:lnSpc>
                <a:spcPct val="100000"/>
              </a:lnSpc>
              <a:spcBef>
                <a:spcPts val="1417"/>
              </a:spcBef>
              <a:buBlip>
                <a:blip r:embed="rId3"/>
              </a:buBlip>
            </a:pPr>
            <a:r>
              <a:rPr lang="ru-RU" sz="32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Определение подразделений или должностных лиц, ответственных за профилактику коррупционных и иных правонарушений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567" name="CustomShape 3"/>
          <p:cNvSpPr/>
          <p:nvPr/>
        </p:nvSpPr>
        <p:spPr>
          <a:xfrm>
            <a:off x="824760" y="106200"/>
            <a:ext cx="6439320" cy="53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Департамент труда и социальной защиты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населения города Севастополя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568" name="CustomShape 4"/>
          <p:cNvSpPr/>
          <p:nvPr/>
        </p:nvSpPr>
        <p:spPr>
          <a:xfrm>
            <a:off x="1101960" y="1118520"/>
            <a:ext cx="8250840" cy="78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72BF44"/>
                </a:solidFill>
                <a:latin typeface="Times New Roman"/>
                <a:ea typeface="Microsoft YaHei"/>
              </a:rPr>
              <a:t>Обязанности организаций разрабатывать и принимать меры по предупреждению коррупции: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569" name="CustomShape 5"/>
          <p:cNvSpPr/>
          <p:nvPr/>
        </p:nvSpPr>
        <p:spPr>
          <a:xfrm>
            <a:off x="6686280" y="4752000"/>
            <a:ext cx="3170520" cy="114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216000" indent="-213480" algn="ctr">
              <a:lnSpc>
                <a:spcPct val="100000"/>
              </a:lnSpc>
              <a:spcBef>
                <a:spcPts val="1417"/>
              </a:spcBef>
              <a:buBlip>
                <a:blip r:embed="rId3"/>
              </a:buBlip>
            </a:pPr>
            <a:r>
              <a:rPr lang="ru-RU" sz="32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Сотрудничество организаций с правоохранительными органами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570" name="CustomShape 6"/>
          <p:cNvSpPr/>
          <p:nvPr/>
        </p:nvSpPr>
        <p:spPr>
          <a:xfrm>
            <a:off x="6705720" y="2232000"/>
            <a:ext cx="3007080" cy="200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216000" indent="-213480" algn="ctr">
              <a:lnSpc>
                <a:spcPct val="100000"/>
              </a:lnSpc>
              <a:spcBef>
                <a:spcPts val="1417"/>
              </a:spcBef>
              <a:buBlip>
                <a:blip r:embed="rId3"/>
              </a:buBlip>
            </a:pPr>
            <a:r>
              <a:rPr lang="ru-RU" sz="32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Разработка и внедрение в практику стандартов и процедур, направленных на обеспечение добросовестной работы организации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571" name="CustomShape 7"/>
          <p:cNvSpPr/>
          <p:nvPr/>
        </p:nvSpPr>
        <p:spPr>
          <a:xfrm>
            <a:off x="369720" y="4824000"/>
            <a:ext cx="2935080" cy="107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216000" indent="-213480" algn="ctr">
              <a:lnSpc>
                <a:spcPct val="100000"/>
              </a:lnSpc>
              <a:spcBef>
                <a:spcPts val="1417"/>
              </a:spcBef>
              <a:buBlip>
                <a:blip r:embed="rId3"/>
              </a:buBlip>
            </a:pPr>
            <a:r>
              <a:rPr lang="ru-RU" sz="32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Принятие кодекса этики и служебного поведения работников организации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572" name="CustomShape 8"/>
          <p:cNvSpPr/>
          <p:nvPr/>
        </p:nvSpPr>
        <p:spPr>
          <a:xfrm>
            <a:off x="3509280" y="4752000"/>
            <a:ext cx="3324960" cy="100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216000" indent="-213480" algn="ctr">
              <a:lnSpc>
                <a:spcPct val="100000"/>
              </a:lnSpc>
              <a:spcBef>
                <a:spcPts val="1417"/>
              </a:spcBef>
              <a:buBlip>
                <a:blip r:embed="rId3"/>
              </a:buBlip>
            </a:pPr>
            <a:r>
              <a:rPr lang="ru-RU" sz="24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Предотвращение и урегулирование конфликта интересов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573" name="CustomShape 9"/>
          <p:cNvSpPr/>
          <p:nvPr/>
        </p:nvSpPr>
        <p:spPr>
          <a:xfrm>
            <a:off x="3600000" y="2232000"/>
            <a:ext cx="3098520" cy="200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216000" indent="-213480" algn="ctr">
              <a:lnSpc>
                <a:spcPct val="100000"/>
              </a:lnSpc>
              <a:spcBef>
                <a:spcPts val="1417"/>
              </a:spcBef>
              <a:buBlip>
                <a:blip r:embed="rId3"/>
              </a:buBlip>
            </a:pPr>
            <a:r>
              <a:rPr lang="ru-RU" sz="32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Недопущение составления неофициальной отчетности и использования поддельных документов</a:t>
            </a:r>
            <a:endParaRPr lang="ru-RU" sz="3200" b="0" strike="noStrike" spc="-1">
              <a:latin typeface="Arial"/>
            </a:endParaRPr>
          </a:p>
        </p:txBody>
      </p:sp>
      <p:pic>
        <p:nvPicPr>
          <p:cNvPr id="574" name="Рисунок 1"/>
          <p:cNvPicPr/>
          <p:nvPr/>
        </p:nvPicPr>
        <p:blipFill>
          <a:blip r:embed="rId4"/>
          <a:stretch/>
        </p:blipFill>
        <p:spPr>
          <a:xfrm>
            <a:off x="283680" y="91800"/>
            <a:ext cx="484920" cy="639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CustomShape 1"/>
          <p:cNvSpPr/>
          <p:nvPr/>
        </p:nvSpPr>
        <p:spPr>
          <a:xfrm>
            <a:off x="3600" y="1659960"/>
            <a:ext cx="9897480" cy="456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100" b="0" strike="noStrike" spc="233">
                <a:solidFill>
                  <a:srgbClr val="FFFFFF"/>
                </a:solidFill>
                <a:latin typeface="TT Firs Medium"/>
                <a:ea typeface="DejaVu Sans"/>
              </a:rPr>
              <a:t> </a:t>
            </a: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</p:txBody>
      </p:sp>
      <p:pic>
        <p:nvPicPr>
          <p:cNvPr id="576" name="Рисунок 1"/>
          <p:cNvPicPr/>
          <p:nvPr/>
        </p:nvPicPr>
        <p:blipFill>
          <a:blip r:embed="rId3"/>
          <a:stretch/>
        </p:blipFill>
        <p:spPr>
          <a:xfrm>
            <a:off x="283320" y="91440"/>
            <a:ext cx="484920" cy="639360"/>
          </a:xfrm>
          <a:prstGeom prst="rect">
            <a:avLst/>
          </a:prstGeom>
          <a:ln>
            <a:noFill/>
          </a:ln>
        </p:spPr>
      </p:pic>
      <p:sp>
        <p:nvSpPr>
          <p:cNvPr id="577" name="CustomShape 2"/>
          <p:cNvSpPr/>
          <p:nvPr/>
        </p:nvSpPr>
        <p:spPr>
          <a:xfrm>
            <a:off x="824760" y="106200"/>
            <a:ext cx="6439320" cy="53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Департамент труда и социальной защиты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населения города Севастополя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578" name="CustomShape 3"/>
          <p:cNvSpPr/>
          <p:nvPr/>
        </p:nvSpPr>
        <p:spPr>
          <a:xfrm>
            <a:off x="235080" y="1512000"/>
            <a:ext cx="9479880" cy="12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72BF44"/>
                </a:solidFill>
                <a:latin typeface="Times New Roman"/>
                <a:ea typeface="DejaVu Sans"/>
              </a:rPr>
              <a:t>ОТВЕТСТВЕННОСТЬ ЮРИДИЧЕСКОГО ЛИЦА:</a:t>
            </a:r>
            <a:endParaRPr lang="ru-RU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	</a:t>
            </a:r>
            <a:r>
              <a:rPr lang="ru-RU" sz="20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В соответствии со статьей 14 Федерального закона № 273-ФЗ, если от имени или в интересах юридического лица совершается коррупционное правонарушение, к юридическому лицу могут быть применены меры ответственности в соответствии с законодательством Российской Федерации.</a:t>
            </a:r>
            <a:r>
              <a:rPr lang="ru-RU" sz="1500" b="0" strike="noStrike" spc="-1">
                <a:solidFill>
                  <a:srgbClr val="72BF44"/>
                </a:solidFill>
                <a:latin typeface="Times New Roman"/>
                <a:ea typeface="DejaVu Sans"/>
              </a:rPr>
              <a:t> </a:t>
            </a:r>
            <a:endParaRPr lang="ru-RU" sz="15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endParaRPr lang="ru-RU" sz="15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Статья 19.28 КоАП РФ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«Незаконное вознаграждение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от имени юридического лица»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579" name="CustomShape 4"/>
          <p:cNvSpPr/>
          <p:nvPr/>
        </p:nvSpPr>
        <p:spPr>
          <a:xfrm>
            <a:off x="235080" y="2159280"/>
            <a:ext cx="9479880" cy="460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6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	</a:t>
            </a:r>
            <a:endParaRPr lang="ru-RU" sz="2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2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	</a:t>
            </a: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6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endParaRPr lang="ru-RU" sz="2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6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endParaRPr lang="ru-RU" sz="2600" b="0" strike="noStrike" spc="-1">
              <a:latin typeface="Arial"/>
            </a:endParaRPr>
          </a:p>
        </p:txBody>
      </p:sp>
      <p:sp>
        <p:nvSpPr>
          <p:cNvPr id="580" name="CustomShape 5"/>
          <p:cNvSpPr/>
          <p:nvPr/>
        </p:nvSpPr>
        <p:spPr>
          <a:xfrm>
            <a:off x="864000" y="6041520"/>
            <a:ext cx="9084960" cy="649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b="0" i="1" strike="noStrike" spc="-1">
                <a:solidFill>
                  <a:srgbClr val="BA131A"/>
                </a:solidFill>
                <a:latin typeface="Times New Roman"/>
                <a:ea typeface="DejaVu Sans"/>
              </a:rPr>
              <a:t>                                            </a:t>
            </a:r>
            <a:r>
              <a:rPr lang="ru-RU" sz="20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CustomShape 1"/>
          <p:cNvSpPr/>
          <p:nvPr/>
        </p:nvSpPr>
        <p:spPr>
          <a:xfrm>
            <a:off x="360" y="1659960"/>
            <a:ext cx="9897480" cy="456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100" b="0" strike="noStrike" spc="233">
                <a:solidFill>
                  <a:srgbClr val="FFFFFF"/>
                </a:solidFill>
                <a:latin typeface="TT Firs Medium"/>
                <a:ea typeface="DejaVu Sans"/>
              </a:rPr>
              <a:t> </a:t>
            </a: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</p:txBody>
      </p:sp>
      <p:pic>
        <p:nvPicPr>
          <p:cNvPr id="582" name="Рисунок 1"/>
          <p:cNvPicPr/>
          <p:nvPr/>
        </p:nvPicPr>
        <p:blipFill>
          <a:blip r:embed="rId3"/>
          <a:stretch/>
        </p:blipFill>
        <p:spPr>
          <a:xfrm>
            <a:off x="283320" y="91440"/>
            <a:ext cx="484920" cy="639360"/>
          </a:xfrm>
          <a:prstGeom prst="rect">
            <a:avLst/>
          </a:prstGeom>
          <a:ln>
            <a:noFill/>
          </a:ln>
        </p:spPr>
      </p:pic>
      <p:sp>
        <p:nvSpPr>
          <p:cNvPr id="583" name="CustomShape 2"/>
          <p:cNvSpPr/>
          <p:nvPr/>
        </p:nvSpPr>
        <p:spPr>
          <a:xfrm>
            <a:off x="824760" y="106200"/>
            <a:ext cx="6439320" cy="53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Департамент труда и социальной защиты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населения города Севастополя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584" name="CustomShape 3"/>
          <p:cNvSpPr/>
          <p:nvPr/>
        </p:nvSpPr>
        <p:spPr>
          <a:xfrm>
            <a:off x="432000" y="2330280"/>
            <a:ext cx="8914680" cy="114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5400" b="1" i="1" strike="noStrike" spc="-1">
                <a:solidFill>
                  <a:srgbClr val="FFFFFF"/>
                </a:solidFill>
                <a:latin typeface="Times New Roman"/>
              </a:rPr>
              <a:t>Благодарим за внимание</a:t>
            </a:r>
            <a:endParaRPr lang="ru-RU" sz="5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CustomShape 1"/>
          <p:cNvSpPr/>
          <p:nvPr/>
        </p:nvSpPr>
        <p:spPr>
          <a:xfrm>
            <a:off x="360" y="1659960"/>
            <a:ext cx="9897480" cy="456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100" b="0" strike="noStrike" spc="233">
                <a:solidFill>
                  <a:srgbClr val="FFFFFF"/>
                </a:solidFill>
                <a:latin typeface="TT Firs Medium"/>
                <a:ea typeface="DejaVu Sans"/>
              </a:rPr>
              <a:t> </a:t>
            </a: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</p:txBody>
      </p:sp>
      <p:sp>
        <p:nvSpPr>
          <p:cNvPr id="396" name="CustomShape 2"/>
          <p:cNvSpPr/>
          <p:nvPr/>
        </p:nvSpPr>
        <p:spPr>
          <a:xfrm>
            <a:off x="144360" y="2016000"/>
            <a:ext cx="4456080" cy="3969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lang="ru-RU" sz="22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Федеральный закон от 25.12.2008 № 273 - ФЗ «О противодействии коррупции»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397" name="CustomShape 3"/>
          <p:cNvSpPr/>
          <p:nvPr/>
        </p:nvSpPr>
        <p:spPr>
          <a:xfrm>
            <a:off x="824760" y="106200"/>
            <a:ext cx="6439320" cy="53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Департамент труда и социальной защиты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населения города Севастополя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98" name="CustomShape 4"/>
          <p:cNvSpPr/>
          <p:nvPr/>
        </p:nvSpPr>
        <p:spPr>
          <a:xfrm>
            <a:off x="864000" y="349200"/>
            <a:ext cx="8411400" cy="237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72BF44"/>
                </a:solidFill>
                <a:latin typeface="Times New Roman"/>
                <a:ea typeface="DejaVu Sans"/>
              </a:rPr>
              <a:t>Основные документы:</a:t>
            </a:r>
            <a:endParaRPr lang="ru-RU" sz="3600" b="0" strike="noStrike" spc="-1">
              <a:latin typeface="Arial"/>
            </a:endParaRPr>
          </a:p>
        </p:txBody>
      </p:sp>
      <p:sp>
        <p:nvSpPr>
          <p:cNvPr id="399" name="CustomShape 5"/>
          <p:cNvSpPr/>
          <p:nvPr/>
        </p:nvSpPr>
        <p:spPr>
          <a:xfrm>
            <a:off x="4968000" y="2071080"/>
            <a:ext cx="4672440" cy="332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Методические рекомендации по разработке и принятию организациями мер по предупреждению и противодействию коррупции, разработанные  Министерством труда и </a:t>
            </a:r>
            <a:endParaRPr lang="ru-RU" sz="2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социальной защиты </a:t>
            </a:r>
            <a:endParaRPr lang="ru-RU" sz="2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Российской Федерации </a:t>
            </a:r>
            <a:endParaRPr lang="ru-RU" sz="2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 в 2013 году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400" name="CustomShape 6"/>
          <p:cNvSpPr/>
          <p:nvPr/>
        </p:nvSpPr>
        <p:spPr>
          <a:xfrm>
            <a:off x="1033200" y="2570400"/>
            <a:ext cx="172800" cy="33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01" name="Рисунок 1"/>
          <p:cNvPicPr/>
          <p:nvPr/>
        </p:nvPicPr>
        <p:blipFill>
          <a:blip r:embed="rId3"/>
          <a:stretch/>
        </p:blipFill>
        <p:spPr>
          <a:xfrm>
            <a:off x="283680" y="91440"/>
            <a:ext cx="484920" cy="639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CustomShape 1"/>
          <p:cNvSpPr/>
          <p:nvPr/>
        </p:nvSpPr>
        <p:spPr>
          <a:xfrm>
            <a:off x="360" y="1659960"/>
            <a:ext cx="9897480" cy="456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100" b="0" strike="noStrike" spc="233">
                <a:solidFill>
                  <a:srgbClr val="FFFFFF"/>
                </a:solidFill>
                <a:latin typeface="TT Firs Medium"/>
                <a:ea typeface="DejaVu Sans"/>
              </a:rPr>
              <a:t> </a:t>
            </a: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</p:txBody>
      </p:sp>
      <p:pic>
        <p:nvPicPr>
          <p:cNvPr id="403" name="Рисунок 1"/>
          <p:cNvPicPr/>
          <p:nvPr/>
        </p:nvPicPr>
        <p:blipFill>
          <a:blip r:embed="rId3"/>
          <a:stretch/>
        </p:blipFill>
        <p:spPr>
          <a:xfrm>
            <a:off x="283320" y="91440"/>
            <a:ext cx="484920" cy="639360"/>
          </a:xfrm>
          <a:prstGeom prst="rect">
            <a:avLst/>
          </a:prstGeom>
          <a:ln>
            <a:noFill/>
          </a:ln>
        </p:spPr>
      </p:pic>
      <p:sp>
        <p:nvSpPr>
          <p:cNvPr id="404" name="CustomShape 2"/>
          <p:cNvSpPr/>
          <p:nvPr/>
        </p:nvSpPr>
        <p:spPr>
          <a:xfrm>
            <a:off x="824760" y="106200"/>
            <a:ext cx="6439320" cy="53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Департамент труда и социальной защиты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населения города Севастополя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405" name="CustomShape 3"/>
          <p:cNvSpPr/>
          <p:nvPr/>
        </p:nvSpPr>
        <p:spPr>
          <a:xfrm>
            <a:off x="868680" y="144000"/>
            <a:ext cx="8411400" cy="237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72BF44"/>
                </a:solidFill>
                <a:latin typeface="Times New Roman"/>
                <a:ea typeface="DejaVu Sans"/>
              </a:rPr>
              <a:t>Основные понятия:</a:t>
            </a:r>
            <a:endParaRPr lang="ru-RU" sz="3600" b="0" strike="noStrike" spc="-1">
              <a:latin typeface="Arial"/>
            </a:endParaRPr>
          </a:p>
        </p:txBody>
      </p:sp>
      <p:sp>
        <p:nvSpPr>
          <p:cNvPr id="406" name="CustomShape 4"/>
          <p:cNvSpPr/>
          <p:nvPr/>
        </p:nvSpPr>
        <p:spPr>
          <a:xfrm>
            <a:off x="444960" y="1872000"/>
            <a:ext cx="8907120" cy="398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just">
              <a:lnSpc>
                <a:spcPct val="100000"/>
              </a:lnSpc>
            </a:pPr>
            <a:r>
              <a:rPr lang="ru-RU" sz="22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	</a:t>
            </a:r>
            <a:r>
              <a:rPr lang="ru-RU" sz="2200" b="1" u="sng" strike="noStrike" spc="-1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Коррупция</a:t>
            </a:r>
            <a:r>
              <a:rPr lang="ru-RU" sz="22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 — злоупотребление служебным положением, дача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лицами, а также совершение перечисленных деяний от имени или в интересах юридического лица. </a:t>
            </a:r>
            <a:endParaRPr lang="ru-RU" sz="2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2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                                                    </a:t>
            </a:r>
            <a:r>
              <a:rPr lang="ru-RU" sz="22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r>
              <a:rPr lang="ru-RU" sz="20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ст. 1 Федерального закона от 25.12.2008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                                                      № 273-ФЗ «О противодействии коррупции»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407" name="CustomShape 5"/>
          <p:cNvSpPr/>
          <p:nvPr/>
        </p:nvSpPr>
        <p:spPr>
          <a:xfrm>
            <a:off x="144000" y="1944000"/>
            <a:ext cx="9930960" cy="148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CustomShape 1"/>
          <p:cNvSpPr/>
          <p:nvPr/>
        </p:nvSpPr>
        <p:spPr>
          <a:xfrm>
            <a:off x="360" y="1659960"/>
            <a:ext cx="9897480" cy="456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100" b="0" strike="noStrike" spc="233">
                <a:solidFill>
                  <a:srgbClr val="FFFFFF"/>
                </a:solidFill>
                <a:latin typeface="TT Firs Medium"/>
                <a:ea typeface="DejaVu Sans"/>
              </a:rPr>
              <a:t> </a:t>
            </a: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</p:txBody>
      </p:sp>
      <p:pic>
        <p:nvPicPr>
          <p:cNvPr id="409" name="Рисунок 1"/>
          <p:cNvPicPr/>
          <p:nvPr/>
        </p:nvPicPr>
        <p:blipFill>
          <a:blip r:embed="rId3"/>
          <a:stretch/>
        </p:blipFill>
        <p:spPr>
          <a:xfrm>
            <a:off x="283320" y="91440"/>
            <a:ext cx="484920" cy="639360"/>
          </a:xfrm>
          <a:prstGeom prst="rect">
            <a:avLst/>
          </a:prstGeom>
          <a:ln>
            <a:noFill/>
          </a:ln>
        </p:spPr>
      </p:pic>
      <p:sp>
        <p:nvSpPr>
          <p:cNvPr id="410" name="CustomShape 2"/>
          <p:cNvSpPr/>
          <p:nvPr/>
        </p:nvSpPr>
        <p:spPr>
          <a:xfrm>
            <a:off x="824760" y="106200"/>
            <a:ext cx="6439320" cy="53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Департамент труда и социальной защиты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населения города Севастополя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411" name="CustomShape 3"/>
          <p:cNvSpPr/>
          <p:nvPr/>
        </p:nvSpPr>
        <p:spPr>
          <a:xfrm>
            <a:off x="797040" y="-82440"/>
            <a:ext cx="8411400" cy="2378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72BF44"/>
                </a:solidFill>
                <a:latin typeface="Times New Roman"/>
                <a:ea typeface="DejaVu Sans"/>
              </a:rPr>
              <a:t>Основные понятия:</a:t>
            </a:r>
            <a:endParaRPr lang="ru-RU" sz="3600" b="0" strike="noStrike" spc="-1">
              <a:latin typeface="Arial"/>
            </a:endParaRPr>
          </a:p>
        </p:txBody>
      </p:sp>
      <p:sp>
        <p:nvSpPr>
          <p:cNvPr id="412" name="CustomShape 4"/>
          <p:cNvSpPr/>
          <p:nvPr/>
        </p:nvSpPr>
        <p:spPr>
          <a:xfrm>
            <a:off x="444960" y="1872000"/>
            <a:ext cx="8907120" cy="398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just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	</a:t>
            </a:r>
            <a:r>
              <a:rPr lang="ru-RU" sz="1800" b="1" u="sng" strike="noStrike" spc="-1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Конфликт интересов</a:t>
            </a:r>
            <a:r>
              <a:rPr lang="ru-RU" sz="1800" b="0" u="sng" strike="noStrike" spc="-1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 </a:t>
            </a:r>
            <a:r>
              <a:rPr lang="ru-RU" sz="18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— ситуация, при которой личная заинтересованность (прямая или косвенная) лица, замещающего должность, замещение которой предусматривает обязанность принимать меры по предотвращению и урегулированию конфликта интересов, влияет или может повлиять на надлежащее, объективное и беспристрастное исполнение им должностных (служебных) обязанностей (осуществление полномочий).</a:t>
            </a: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b="1" u="sng" strike="noStrike" spc="-1">
                <a:solidFill>
                  <a:srgbClr val="FFFFFF"/>
                </a:solidFill>
                <a:uFillTx/>
                <a:latin typeface="Times New Roman"/>
                <a:ea typeface="DejaVu Sans"/>
              </a:rPr>
              <a:t>	Личная заинтересованность</a:t>
            </a:r>
            <a:r>
              <a:rPr lang="ru-RU" sz="18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 — возможность получения доходов в виде денег, иного имущества, в том числе имущественных прав, услуг имущественного характера, результатов выполненных работ или каких-либо выгод (преимуществ) лицом, указанным в части 1 настоящей статьи, и (или) состоящими с ним в близком родстве или свойстве лицами (родителями, супругами, детьми, братьями, сестрами, родителями, детьми супругов и супругами детей), гражданами или организациями, с которыми указанное в части 1 настоящей статьи и (или) лица, состоящие с ним в близком родстве или свойстве, связанны имущественными, корпоративными или иными близкими отношениями. </a:t>
            </a: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2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                                                   </a:t>
            </a:r>
            <a:r>
              <a:rPr lang="ru-RU" sz="20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ст. 10 Федерального закона от 25.12.2008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                                                             № 273-ФЗ «О противодействии коррупции»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413" name="CustomShape 5"/>
          <p:cNvSpPr/>
          <p:nvPr/>
        </p:nvSpPr>
        <p:spPr>
          <a:xfrm>
            <a:off x="144000" y="1944000"/>
            <a:ext cx="9930960" cy="1488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CustomShape 1"/>
          <p:cNvSpPr/>
          <p:nvPr/>
        </p:nvSpPr>
        <p:spPr>
          <a:xfrm>
            <a:off x="0" y="1659960"/>
            <a:ext cx="9897480" cy="456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100" b="0" strike="noStrike" spc="233">
                <a:solidFill>
                  <a:srgbClr val="FFFFFF"/>
                </a:solidFill>
                <a:latin typeface="TT Firs Medium"/>
                <a:ea typeface="DejaVu Sans"/>
              </a:rPr>
              <a:t> </a:t>
            </a: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</p:txBody>
      </p:sp>
      <p:sp>
        <p:nvSpPr>
          <p:cNvPr id="415" name="CustomShape 2"/>
          <p:cNvSpPr/>
          <p:nvPr/>
        </p:nvSpPr>
        <p:spPr>
          <a:xfrm>
            <a:off x="72000" y="2520000"/>
            <a:ext cx="2877480" cy="323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</a:t>
            </a:r>
            <a:r>
              <a:rPr lang="ru-RU" sz="2000" b="0" i="1" strike="noStrike" spc="-1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r>
              <a:rPr lang="ru-RU" sz="32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Деньги,      имущество, </a:t>
            </a:r>
            <a:endParaRPr lang="ru-RU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2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имущественные права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416" name="CustomShape 3"/>
          <p:cNvSpPr/>
          <p:nvPr/>
        </p:nvSpPr>
        <p:spPr>
          <a:xfrm>
            <a:off x="824760" y="106200"/>
            <a:ext cx="6439320" cy="53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Департамент труда и социальной защиты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населения города Севастополя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417" name="CustomShape 4"/>
          <p:cNvSpPr/>
          <p:nvPr/>
        </p:nvSpPr>
        <p:spPr>
          <a:xfrm>
            <a:off x="504000" y="1112400"/>
            <a:ext cx="891108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4000" b="1" strike="noStrike" spc="-1">
                <a:solidFill>
                  <a:srgbClr val="72BF44"/>
                </a:solidFill>
                <a:latin typeface="Times New Roman"/>
                <a:ea typeface="DejaVu Sans"/>
              </a:rPr>
              <a:t>Личная заинтересованность = возможная выгода</a:t>
            </a:r>
            <a:endParaRPr lang="ru-RU" sz="4000" b="0" strike="noStrike" spc="-1">
              <a:latin typeface="Arial"/>
            </a:endParaRPr>
          </a:p>
        </p:txBody>
      </p:sp>
      <p:sp>
        <p:nvSpPr>
          <p:cNvPr id="418" name="CustomShape 5"/>
          <p:cNvSpPr/>
          <p:nvPr/>
        </p:nvSpPr>
        <p:spPr>
          <a:xfrm>
            <a:off x="3227040" y="2487600"/>
            <a:ext cx="3339360" cy="3093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lang="ru-RU" sz="32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Услуги имущественного характера и результатов выполненных работ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419" name="CustomShape 6"/>
          <p:cNvSpPr/>
          <p:nvPr/>
        </p:nvSpPr>
        <p:spPr>
          <a:xfrm>
            <a:off x="6193080" y="2487600"/>
            <a:ext cx="3740040" cy="258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200" b="0" i="1" strike="noStrike" spc="-1">
                <a:solidFill>
                  <a:srgbClr val="FFFFFF"/>
                </a:solidFill>
                <a:latin typeface="Arial"/>
                <a:ea typeface="DejaVu Sans"/>
              </a:rPr>
              <a:t>   </a:t>
            </a:r>
            <a:r>
              <a:rPr lang="ru-RU" sz="28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Какие — либо    </a:t>
            </a:r>
            <a:endParaRPr lang="ru-RU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8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выгоды </a:t>
            </a:r>
            <a:endParaRPr lang="ru-RU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8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(преимущества)</a:t>
            </a:r>
            <a:endParaRPr lang="ru-RU" sz="2800" b="0" strike="noStrike" spc="-1">
              <a:latin typeface="Arial"/>
            </a:endParaRPr>
          </a:p>
        </p:txBody>
      </p:sp>
      <p:pic>
        <p:nvPicPr>
          <p:cNvPr id="420" name="Рисунок 1"/>
          <p:cNvPicPr/>
          <p:nvPr/>
        </p:nvPicPr>
        <p:blipFill>
          <a:blip r:embed="rId3"/>
          <a:stretch/>
        </p:blipFill>
        <p:spPr>
          <a:xfrm>
            <a:off x="283320" y="91800"/>
            <a:ext cx="484920" cy="639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CustomShape 1"/>
          <p:cNvSpPr/>
          <p:nvPr/>
        </p:nvSpPr>
        <p:spPr>
          <a:xfrm>
            <a:off x="360" y="1659960"/>
            <a:ext cx="9897480" cy="456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100" b="0" strike="noStrike" spc="233">
                <a:solidFill>
                  <a:srgbClr val="FFFFFF"/>
                </a:solidFill>
                <a:latin typeface="TT Firs Medium"/>
                <a:ea typeface="DejaVu Sans"/>
              </a:rPr>
              <a:t> </a:t>
            </a: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</p:txBody>
      </p:sp>
      <p:sp>
        <p:nvSpPr>
          <p:cNvPr id="422" name="CustomShape 2"/>
          <p:cNvSpPr/>
          <p:nvPr/>
        </p:nvSpPr>
        <p:spPr>
          <a:xfrm>
            <a:off x="432000" y="3024000"/>
            <a:ext cx="2588040" cy="2372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lang="ru-RU" sz="32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Работник участвует в принятии решения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423" name="CustomShape 3"/>
          <p:cNvSpPr/>
          <p:nvPr/>
        </p:nvSpPr>
        <p:spPr>
          <a:xfrm>
            <a:off x="824760" y="106200"/>
            <a:ext cx="6439320" cy="53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Департамент труда и социальной защиты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населения города Севастополя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424" name="CustomShape 4"/>
          <p:cNvSpPr/>
          <p:nvPr/>
        </p:nvSpPr>
        <p:spPr>
          <a:xfrm>
            <a:off x="576000" y="1034280"/>
            <a:ext cx="891108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72BF44"/>
                </a:solidFill>
                <a:latin typeface="Times New Roman"/>
                <a:ea typeface="DejaVu Sans"/>
              </a:rPr>
              <a:t>Личная заинтересованность 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425" name="CustomShape 5"/>
          <p:cNvSpPr/>
          <p:nvPr/>
        </p:nvSpPr>
        <p:spPr>
          <a:xfrm>
            <a:off x="7025760" y="2385000"/>
            <a:ext cx="2546280" cy="3947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lang="ru-RU" sz="26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в отношении:</a:t>
            </a:r>
            <a:endParaRPr lang="ru-RU" sz="2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lang="ru-RU" sz="26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- родственника</a:t>
            </a:r>
            <a:endParaRPr lang="ru-RU" sz="2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lang="ru-RU" sz="26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- иного,  связанного с работником лица</a:t>
            </a:r>
            <a:endParaRPr lang="ru-RU" sz="2600" b="0" strike="noStrike" spc="-1">
              <a:latin typeface="Arial"/>
            </a:endParaRPr>
          </a:p>
        </p:txBody>
      </p:sp>
      <p:sp>
        <p:nvSpPr>
          <p:cNvPr id="426" name="CustomShape 6"/>
          <p:cNvSpPr/>
          <p:nvPr/>
        </p:nvSpPr>
        <p:spPr>
          <a:xfrm>
            <a:off x="3600000" y="2376000"/>
            <a:ext cx="2660040" cy="402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00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"/>
            </a:pPr>
            <a:r>
              <a:rPr lang="ru-RU" sz="24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о приеме на работу</a:t>
            </a:r>
            <a:endParaRPr lang="ru-RU" sz="2400" b="0" strike="noStrike" spc="-1">
              <a:latin typeface="Arial"/>
            </a:endParaRPr>
          </a:p>
          <a:p>
            <a:pPr marL="432000" indent="-3200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"/>
            </a:pPr>
            <a:r>
              <a:rPr lang="ru-RU" sz="24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о повышении заработной платы</a:t>
            </a:r>
            <a:endParaRPr lang="ru-RU" sz="2400" b="0" strike="noStrike" spc="-1">
              <a:latin typeface="Arial"/>
            </a:endParaRPr>
          </a:p>
          <a:p>
            <a:pPr marL="432000" indent="-3200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"/>
            </a:pPr>
            <a:r>
              <a:rPr lang="ru-RU" sz="24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о проведении проверки</a:t>
            </a:r>
            <a:endParaRPr lang="ru-RU" sz="2400" b="0" strike="noStrike" spc="-1">
              <a:latin typeface="Arial"/>
            </a:endParaRPr>
          </a:p>
          <a:p>
            <a:pPr marL="432000" indent="-3200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"/>
            </a:pPr>
            <a:r>
              <a:rPr lang="ru-RU" sz="24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о применении взыскания</a:t>
            </a:r>
            <a:endParaRPr lang="ru-RU" sz="2400" b="0" strike="noStrike" spc="-1">
              <a:latin typeface="Arial"/>
            </a:endParaRPr>
          </a:p>
        </p:txBody>
      </p:sp>
      <p:pic>
        <p:nvPicPr>
          <p:cNvPr id="427" name="Рисунок 1"/>
          <p:cNvPicPr/>
          <p:nvPr/>
        </p:nvPicPr>
        <p:blipFill>
          <a:blip r:embed="rId3"/>
          <a:stretch/>
        </p:blipFill>
        <p:spPr>
          <a:xfrm>
            <a:off x="283680" y="91800"/>
            <a:ext cx="484920" cy="639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CustomShape 1"/>
          <p:cNvSpPr/>
          <p:nvPr/>
        </p:nvSpPr>
        <p:spPr>
          <a:xfrm>
            <a:off x="360" y="1659960"/>
            <a:ext cx="9897480" cy="456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100" b="0" strike="noStrike" spc="233">
                <a:solidFill>
                  <a:srgbClr val="FFFFFF"/>
                </a:solidFill>
                <a:latin typeface="TT Firs Medium"/>
                <a:ea typeface="DejaVu Sans"/>
              </a:rPr>
              <a:t> </a:t>
            </a: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</p:txBody>
      </p:sp>
      <p:sp>
        <p:nvSpPr>
          <p:cNvPr id="429" name="CustomShape 2"/>
          <p:cNvSpPr/>
          <p:nvPr/>
        </p:nvSpPr>
        <p:spPr>
          <a:xfrm>
            <a:off x="144000" y="1800000"/>
            <a:ext cx="3020760" cy="474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216000" indent="-212400" algn="ctr">
              <a:lnSpc>
                <a:spcPct val="100000"/>
              </a:lnSpc>
              <a:spcBef>
                <a:spcPts val="1417"/>
              </a:spcBef>
              <a:buBlip>
                <a:blip r:embed="rId3"/>
              </a:buBlip>
            </a:pPr>
            <a:r>
              <a:rPr lang="ru-RU" sz="26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Предотвращение</a:t>
            </a:r>
            <a:endParaRPr lang="ru-RU" sz="2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3"/>
              </a:spcBef>
            </a:pPr>
            <a:r>
              <a:rPr lang="ru-RU" sz="18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Система ограничений, запретов, иных мер,не позволяющих оказаться в ситуации конфликта интересов: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3"/>
              </a:spcBef>
            </a:pPr>
            <a:r>
              <a:rPr lang="ru-RU" sz="18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- соблюдать антикоррупционные запреты и ограничения;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- оценивать на предмет возможного конфликта интересов любые изменения трудовых обязанностей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430" name="CustomShape 3"/>
          <p:cNvSpPr/>
          <p:nvPr/>
        </p:nvSpPr>
        <p:spPr>
          <a:xfrm>
            <a:off x="824760" y="106200"/>
            <a:ext cx="6439320" cy="53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Департамент труда и социальной защиты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населения города Севастополя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431" name="CustomShape 4"/>
          <p:cNvSpPr/>
          <p:nvPr/>
        </p:nvSpPr>
        <p:spPr>
          <a:xfrm>
            <a:off x="648000" y="655920"/>
            <a:ext cx="8911080" cy="114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72BF44"/>
                </a:solidFill>
                <a:latin typeface="Times New Roman"/>
                <a:ea typeface="DejaVu Sans"/>
              </a:rPr>
              <a:t>Регулирование конфликта интересов</a:t>
            </a:r>
            <a:br/>
            <a:endParaRPr lang="ru-RU" sz="3200" b="0" strike="noStrike" spc="-1">
              <a:latin typeface="Arial"/>
            </a:endParaRPr>
          </a:p>
        </p:txBody>
      </p:sp>
      <p:sp>
        <p:nvSpPr>
          <p:cNvPr id="432" name="CustomShape 5"/>
          <p:cNvSpPr/>
          <p:nvPr/>
        </p:nvSpPr>
        <p:spPr>
          <a:xfrm>
            <a:off x="6336360" y="1800000"/>
            <a:ext cx="3380400" cy="501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216000" indent="-212400" algn="ctr">
              <a:lnSpc>
                <a:spcPct val="100000"/>
              </a:lnSpc>
              <a:spcBef>
                <a:spcPts val="1417"/>
              </a:spcBef>
              <a:buBlip>
                <a:blip r:embed="rId3"/>
              </a:buBlip>
            </a:pPr>
            <a:r>
              <a:rPr lang="ru-RU" sz="26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Урегулирование</a:t>
            </a:r>
            <a:endParaRPr lang="ru-RU" sz="2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lang="ru-RU" sz="18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Ограничение участия в принятии решений (совершении действий), затрагивающие личные интересы: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- изменение служебного положения работника, являющего стороной конфликта интересов;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- отказ работника от выгоды, явившейся причиной возникновения конфликта интересов;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- отстранение работника от исполнения должностных (служебных) обязанностей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433" name="CustomShape 6"/>
          <p:cNvSpPr/>
          <p:nvPr/>
        </p:nvSpPr>
        <p:spPr>
          <a:xfrm>
            <a:off x="3096000" y="897120"/>
            <a:ext cx="3278520" cy="532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ru-RU" sz="1800" b="0" strike="noStrike" spc="-1">
              <a:latin typeface="Arial"/>
            </a:endParaRPr>
          </a:p>
          <a:p>
            <a:pPr marL="432000" indent="-320400" algn="ctr">
              <a:lnSpc>
                <a:spcPct val="100000"/>
              </a:lnSpc>
              <a:spcBef>
                <a:spcPts val="1417"/>
              </a:spcBef>
              <a:buBlip>
                <a:blip r:embed="rId3"/>
              </a:buBlip>
            </a:pPr>
            <a:r>
              <a:rPr lang="ru-RU" sz="26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Выявление</a:t>
            </a:r>
            <a:endParaRPr lang="ru-RU" sz="2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lang="ru-RU" sz="24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 </a:t>
            </a:r>
            <a:r>
              <a:rPr lang="ru-RU" sz="18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Система мер,  позволяющих своевременно получать и анализировать  информацию о личных интересах</a:t>
            </a:r>
            <a:r>
              <a:rPr lang="ru-RU" sz="18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: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lang="ru-RU" sz="1800" b="0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- обязанность работника уведомлять о возникшем конфликте интересов или о возможности его возникновения, как только ему станет об этом известно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lang="ru-RU" sz="1800" b="1" i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УВЕДОМЛЕНИЕ В ПИСЬМЕННОМ ВИДЕ </a:t>
            </a: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lang="ru-RU" sz="1800" b="0" strike="noStrike" spc="-1">
              <a:latin typeface="Arial"/>
            </a:endParaRPr>
          </a:p>
        </p:txBody>
      </p:sp>
      <p:pic>
        <p:nvPicPr>
          <p:cNvPr id="434" name="Рисунок 1"/>
          <p:cNvPicPr/>
          <p:nvPr/>
        </p:nvPicPr>
        <p:blipFill>
          <a:blip r:embed="rId4"/>
          <a:stretch/>
        </p:blipFill>
        <p:spPr>
          <a:xfrm>
            <a:off x="283680" y="91800"/>
            <a:ext cx="484920" cy="639360"/>
          </a:xfrm>
          <a:prstGeom prst="rect">
            <a:avLst/>
          </a:prstGeom>
          <a:ln>
            <a:noFill/>
          </a:ln>
        </p:spPr>
      </p:pic>
      <p:sp>
        <p:nvSpPr>
          <p:cNvPr id="435" name="CustomShape 7"/>
          <p:cNvSpPr/>
          <p:nvPr/>
        </p:nvSpPr>
        <p:spPr>
          <a:xfrm rot="2099400">
            <a:off x="2444400" y="1119960"/>
            <a:ext cx="140400" cy="784800"/>
          </a:xfrm>
          <a:custGeom>
            <a:avLst/>
            <a:gdLst/>
            <a:ahLst/>
            <a:cxnLst/>
            <a:rect l="l" t="t" r="r" b="b"/>
            <a:pathLst>
              <a:path w="412" h="2201">
                <a:moveTo>
                  <a:pt x="191" y="0"/>
                </a:moveTo>
                <a:lnTo>
                  <a:pt x="191" y="1628"/>
                </a:lnTo>
                <a:lnTo>
                  <a:pt x="0" y="1628"/>
                </a:lnTo>
                <a:lnTo>
                  <a:pt x="206" y="2200"/>
                </a:lnTo>
                <a:lnTo>
                  <a:pt x="411" y="1629"/>
                </a:lnTo>
                <a:lnTo>
                  <a:pt x="219" y="1628"/>
                </a:lnTo>
                <a:lnTo>
                  <a:pt x="219" y="0"/>
                </a:lnTo>
                <a:lnTo>
                  <a:pt x="191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6" name="CustomShape 8"/>
          <p:cNvSpPr/>
          <p:nvPr/>
        </p:nvSpPr>
        <p:spPr>
          <a:xfrm>
            <a:off x="4681080" y="1224000"/>
            <a:ext cx="140400" cy="644760"/>
          </a:xfrm>
          <a:custGeom>
            <a:avLst/>
            <a:gdLst/>
            <a:ahLst/>
            <a:cxnLst/>
            <a:rect l="l" t="t" r="r" b="b"/>
            <a:pathLst>
              <a:path w="412" h="2201">
                <a:moveTo>
                  <a:pt x="191" y="0"/>
                </a:moveTo>
                <a:lnTo>
                  <a:pt x="191" y="1628"/>
                </a:lnTo>
                <a:lnTo>
                  <a:pt x="0" y="1628"/>
                </a:lnTo>
                <a:lnTo>
                  <a:pt x="206" y="2200"/>
                </a:lnTo>
                <a:lnTo>
                  <a:pt x="411" y="1629"/>
                </a:lnTo>
                <a:lnTo>
                  <a:pt x="219" y="1628"/>
                </a:lnTo>
                <a:lnTo>
                  <a:pt x="219" y="0"/>
                </a:lnTo>
                <a:lnTo>
                  <a:pt x="191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7" name="CustomShape 9"/>
          <p:cNvSpPr/>
          <p:nvPr/>
        </p:nvSpPr>
        <p:spPr>
          <a:xfrm rot="19373400">
            <a:off x="7408080" y="1120680"/>
            <a:ext cx="140400" cy="784800"/>
          </a:xfrm>
          <a:custGeom>
            <a:avLst/>
            <a:gdLst/>
            <a:ahLst/>
            <a:cxnLst/>
            <a:rect l="l" t="t" r="r" b="b"/>
            <a:pathLst>
              <a:path w="412" h="2201">
                <a:moveTo>
                  <a:pt x="191" y="0"/>
                </a:moveTo>
                <a:lnTo>
                  <a:pt x="191" y="1628"/>
                </a:lnTo>
                <a:lnTo>
                  <a:pt x="0" y="1628"/>
                </a:lnTo>
                <a:lnTo>
                  <a:pt x="206" y="2200"/>
                </a:lnTo>
                <a:lnTo>
                  <a:pt x="411" y="1629"/>
                </a:lnTo>
                <a:lnTo>
                  <a:pt x="219" y="1628"/>
                </a:lnTo>
                <a:lnTo>
                  <a:pt x="219" y="0"/>
                </a:lnTo>
                <a:lnTo>
                  <a:pt x="191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CustomShape 1"/>
          <p:cNvSpPr/>
          <p:nvPr/>
        </p:nvSpPr>
        <p:spPr>
          <a:xfrm>
            <a:off x="216000" y="1122840"/>
            <a:ext cx="9563400" cy="456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100" b="0" strike="noStrike" spc="233">
                <a:solidFill>
                  <a:srgbClr val="FFFFFF"/>
                </a:solidFill>
                <a:latin typeface="TT Firs Medium"/>
                <a:ea typeface="DejaVu Sans"/>
              </a:rPr>
              <a:t> </a:t>
            </a: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100" b="0" strike="noStrike" spc="-1">
              <a:latin typeface="Arial"/>
            </a:endParaRPr>
          </a:p>
        </p:txBody>
      </p:sp>
      <p:sp>
        <p:nvSpPr>
          <p:cNvPr id="439" name="CustomShape 2"/>
          <p:cNvSpPr/>
          <p:nvPr/>
        </p:nvSpPr>
        <p:spPr>
          <a:xfrm>
            <a:off x="199800" y="1417680"/>
            <a:ext cx="9428400" cy="513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ru-RU" sz="1800" b="1" strike="noStrike" spc="-1">
                <a:solidFill>
                  <a:srgbClr val="FFFFFF"/>
                </a:solidFill>
                <a:latin typeface="Times New Roman"/>
                <a:ea typeface="Verdana"/>
              </a:rPr>
              <a:t>	</a:t>
            </a:r>
            <a:r>
              <a:rPr lang="ru-RU" sz="2000" b="1" strike="noStrike" spc="-1">
                <a:solidFill>
                  <a:srgbClr val="72BF44"/>
                </a:solidFill>
                <a:latin typeface="Times New Roman"/>
                <a:ea typeface="Verdana"/>
              </a:rPr>
              <a:t>? </a:t>
            </a:r>
            <a:r>
              <a:rPr lang="ru-RU" sz="2000" b="1" strike="noStrike" spc="-1">
                <a:solidFill>
                  <a:srgbClr val="72BF44"/>
                </a:solidFill>
                <a:latin typeface="Times New Roman"/>
                <a:ea typeface="DejaVu Sans"/>
              </a:rPr>
              <a:t>Нужно ли подавать уведомление, если я уверен, что возможность получения выгоды никак не повлияет на исполнение мною трудовых обязанностей. Например, возможная выгода настолько незначительна, что не может образовать личной заинтересованности?</a:t>
            </a:r>
            <a:r>
              <a:rPr lang="ru-RU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ru-RU" sz="20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Уведомление должно быть подано в любом случае!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ru-RU" sz="2000" b="1" strike="noStrike" spc="-1">
                <a:solidFill>
                  <a:srgbClr val="72BF44"/>
                </a:solidFill>
                <a:latin typeface="Times New Roman"/>
                <a:ea typeface="Verdana"/>
              </a:rPr>
              <a:t>	? Что делать, если я не могу предложить мер по урегулированию конфликта интересов?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ru-RU" sz="2000" b="0" strike="noStrike" spc="-1">
                <a:solidFill>
                  <a:srgbClr val="FFFFFF"/>
                </a:solidFill>
                <a:latin typeface="Times New Roman"/>
                <a:ea typeface="Verdana"/>
              </a:rPr>
              <a:t>Г</a:t>
            </a:r>
            <a:r>
              <a:rPr lang="ru-RU" sz="2000" b="1" strike="noStrike" spc="-1">
                <a:solidFill>
                  <a:srgbClr val="FFFFFF"/>
                </a:solidFill>
                <a:latin typeface="Times New Roman"/>
                <a:ea typeface="Verdana"/>
              </a:rPr>
              <a:t>лавное, своевременно подать уведомление о возникшем конфликте интересов (возможности его возникновения). Меры по урегулированию будут предложены работодателем.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ru-RU" sz="2000" b="1" strike="noStrike" spc="-1">
                <a:solidFill>
                  <a:srgbClr val="FFFFFF"/>
                </a:solidFill>
                <a:latin typeface="Times New Roman"/>
                <a:ea typeface="Verdana"/>
              </a:rPr>
              <a:t>	</a:t>
            </a:r>
            <a:r>
              <a:rPr lang="ru-RU" sz="2000" b="1" strike="noStrike" spc="-1">
                <a:solidFill>
                  <a:srgbClr val="72BF44"/>
                </a:solidFill>
                <a:latin typeface="Times New Roman"/>
                <a:ea typeface="Verdana"/>
              </a:rPr>
              <a:t>? Что делать, если я не уверен, является ли возникшая ситуация ситуацией конфликта интересов?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r>
              <a:rPr lang="ru-RU" sz="2000" b="1" strike="noStrike" spc="-1">
                <a:solidFill>
                  <a:srgbClr val="FFFFFF"/>
                </a:solidFill>
                <a:latin typeface="Times New Roman"/>
                <a:ea typeface="Verdana"/>
              </a:rPr>
              <a:t>В любом случае рекомендуется подать соответствующее уведомление. Если конфликт интересов отсутствует, то соответствующее решение будет принято по результатам рассмотрения уведомления.</a:t>
            </a:r>
            <a:r>
              <a:rPr lang="ru-RU" sz="2000" b="1" strike="noStrike" spc="-1">
                <a:solidFill>
                  <a:srgbClr val="72BF44"/>
                </a:solidFill>
                <a:latin typeface="Times New Roman"/>
                <a:ea typeface="Verdana"/>
              </a:rPr>
              <a:t> </a:t>
            </a:r>
            <a:r>
              <a:rPr lang="ru-RU" sz="2000" b="1" strike="noStrike" spc="-1">
                <a:solidFill>
                  <a:srgbClr val="72BF44"/>
                </a:solidFill>
                <a:latin typeface="Times New Roman"/>
                <a:ea typeface="DejaVu Sans"/>
              </a:rPr>
              <a:t> 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1417"/>
              </a:spcBef>
            </a:pPr>
            <a:endParaRPr lang="ru-RU" sz="2000" b="0" strike="noStrike" spc="-1">
              <a:latin typeface="Arial"/>
            </a:endParaRPr>
          </a:p>
        </p:txBody>
      </p:sp>
      <p:sp>
        <p:nvSpPr>
          <p:cNvPr id="440" name="CustomShape 3"/>
          <p:cNvSpPr/>
          <p:nvPr/>
        </p:nvSpPr>
        <p:spPr>
          <a:xfrm>
            <a:off x="824760" y="106200"/>
            <a:ext cx="6439320" cy="53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Департамент труда и социальной защиты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FFFFFF"/>
                </a:solidFill>
                <a:latin typeface="TT Firs Medium"/>
                <a:ea typeface="DejaVu Sans"/>
              </a:rPr>
              <a:t>населения города Севастополя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441" name="CustomShape 4"/>
          <p:cNvSpPr/>
          <p:nvPr/>
        </p:nvSpPr>
        <p:spPr>
          <a:xfrm>
            <a:off x="792000" y="1080000"/>
            <a:ext cx="8911080" cy="28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26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Урегулирование конфликта интересов</a:t>
            </a:r>
            <a:br/>
            <a:endParaRPr lang="ru-RU" sz="2600" b="0" strike="noStrike" spc="-1">
              <a:latin typeface="Arial"/>
            </a:endParaRPr>
          </a:p>
        </p:txBody>
      </p:sp>
      <p:pic>
        <p:nvPicPr>
          <p:cNvPr id="442" name="Рисунок 1"/>
          <p:cNvPicPr/>
          <p:nvPr/>
        </p:nvPicPr>
        <p:blipFill>
          <a:blip r:embed="rId3"/>
          <a:stretch/>
        </p:blipFill>
        <p:spPr>
          <a:xfrm>
            <a:off x="283680" y="91800"/>
            <a:ext cx="484920" cy="639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1618</TotalTime>
  <Words>2151</Words>
  <Application>Microsoft Office PowerPoint</Application>
  <PresentationFormat>Лист A4 (210x297 мм)</PresentationFormat>
  <Paragraphs>732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25</vt:i4>
      </vt:variant>
    </vt:vector>
  </HeadingPairs>
  <TitlesOfParts>
    <vt:vector size="40" baseType="lpstr">
      <vt:lpstr>Arial</vt:lpstr>
      <vt:lpstr>Symbol</vt:lpstr>
      <vt:lpstr>Times New Roman</vt:lpstr>
      <vt:lpstr>TT Firs Medium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tereshchenkors</dc:creator>
  <dc:description/>
  <cp:lastModifiedBy>Юрий Коныгин</cp:lastModifiedBy>
  <cp:revision>318</cp:revision>
  <dcterms:created xsi:type="dcterms:W3CDTF">2020-04-29T14:01:07Z</dcterms:created>
  <dcterms:modified xsi:type="dcterms:W3CDTF">2020-06-29T07:16:17Z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Лист A4 (210x297 мм)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</Properties>
</file>